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2.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3.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4.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7.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8.xml" ContentType="application/vnd.openxmlformats-officedocument.presentationml.notesSl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9.xml" ContentType="application/vnd.openxmlformats-officedocument.presentationml.notesSl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4057" r:id="rId2"/>
  </p:sldMasterIdLst>
  <p:notesMasterIdLst>
    <p:notesMasterId r:id="rId29"/>
  </p:notesMasterIdLst>
  <p:handoutMasterIdLst>
    <p:handoutMasterId r:id="rId30"/>
  </p:handoutMasterIdLst>
  <p:sldIdLst>
    <p:sldId id="1547" r:id="rId3"/>
    <p:sldId id="1584" r:id="rId4"/>
    <p:sldId id="257" r:id="rId5"/>
    <p:sldId id="258" r:id="rId6"/>
    <p:sldId id="1615" r:id="rId7"/>
    <p:sldId id="1616" r:id="rId8"/>
    <p:sldId id="1617" r:id="rId9"/>
    <p:sldId id="1606" r:id="rId10"/>
    <p:sldId id="267" r:id="rId11"/>
    <p:sldId id="1622" r:id="rId12"/>
    <p:sldId id="1607" r:id="rId13"/>
    <p:sldId id="325" r:id="rId14"/>
    <p:sldId id="1593" r:id="rId15"/>
    <p:sldId id="1618" r:id="rId16"/>
    <p:sldId id="1597" r:id="rId17"/>
    <p:sldId id="1612" r:id="rId18"/>
    <p:sldId id="1620" r:id="rId19"/>
    <p:sldId id="1623" r:id="rId20"/>
    <p:sldId id="338" r:id="rId21"/>
    <p:sldId id="334" r:id="rId22"/>
    <p:sldId id="339" r:id="rId23"/>
    <p:sldId id="1609" r:id="rId24"/>
    <p:sldId id="1610" r:id="rId25"/>
    <p:sldId id="1611" r:id="rId26"/>
    <p:sldId id="1621" r:id="rId27"/>
    <p:sldId id="279" r:id="rId28"/>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85D"/>
    <a:srgbClr val="7BAEC9"/>
    <a:srgbClr val="69A6BC"/>
    <a:srgbClr val="C6E0E9"/>
    <a:srgbClr val="578B9D"/>
    <a:srgbClr val="9999FF"/>
    <a:srgbClr val="EC615C"/>
    <a:srgbClr val="FF6600"/>
    <a:srgbClr val="FFFFFF"/>
    <a:srgbClr val="AAD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94" autoAdjust="0"/>
    <p:restoredTop sz="95673" autoAdjust="0"/>
  </p:normalViewPr>
  <p:slideViewPr>
    <p:cSldViewPr snapToObjects="1" showGuides="1">
      <p:cViewPr varScale="1">
        <p:scale>
          <a:sx n="78" d="100"/>
          <a:sy n="78" d="100"/>
        </p:scale>
        <p:origin x="1056" y="84"/>
      </p:cViewPr>
      <p:guideLst/>
    </p:cSldViewPr>
  </p:slideViewPr>
  <p:notesTextViewPr>
    <p:cViewPr>
      <p:scale>
        <a:sx n="1" d="1"/>
        <a:sy n="1" d="1"/>
      </p:scale>
      <p:origin x="0" y="0"/>
    </p:cViewPr>
  </p:notesTextViewPr>
  <p:sorterViewPr>
    <p:cViewPr>
      <p:scale>
        <a:sx n="73" d="100"/>
        <a:sy n="73" d="100"/>
      </p:scale>
      <p:origin x="0" y="0"/>
    </p:cViewPr>
  </p:sorterViewPr>
  <p:notesViewPr>
    <p:cSldViewPr snapToObjects="1" showGuides="1">
      <p:cViewPr>
        <p:scale>
          <a:sx n="69" d="100"/>
          <a:sy n="69" d="100"/>
        </p:scale>
        <p:origin x="3276" y="48"/>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4124176882155"/>
          <c:y val="0.12258485570192203"/>
          <c:w val="0.81186360208126407"/>
          <c:h val="0.84043199105113719"/>
        </c:manualLayout>
      </c:layout>
      <c:barChart>
        <c:barDir val="bar"/>
        <c:grouping val="percentStacked"/>
        <c:varyColors val="0"/>
        <c:ser>
          <c:idx val="0"/>
          <c:order val="0"/>
          <c:tx>
            <c:strRef>
              <c:f>Sheet1!$B$1</c:f>
              <c:strCache>
                <c:ptCount val="1"/>
                <c:pt idx="0">
                  <c:v>% 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W13 (Feb '22)</c:v>
                </c:pt>
                <c:pt idx="1">
                  <c:v>W12 (Jul '21)</c:v>
                </c:pt>
                <c:pt idx="2">
                  <c:v>W11 (Nov '20)</c:v>
                </c:pt>
                <c:pt idx="3">
                  <c:v>W10 (Mar '20)</c:v>
                </c:pt>
                <c:pt idx="4">
                  <c:v>W9 (Aug '19)</c:v>
                </c:pt>
                <c:pt idx="5">
                  <c:v>W8 (Dec ‘18)</c:v>
                </c:pt>
                <c:pt idx="6">
                  <c:v>W6 (Apr’16)</c:v>
                </c:pt>
                <c:pt idx="7">
                  <c:v>W5 (Oct ’15)</c:v>
                </c:pt>
                <c:pt idx="8">
                  <c:v>W2 (Apr ’15)</c:v>
                </c:pt>
                <c:pt idx="9">
                  <c:v>W1 (Feb ’15)</c:v>
                </c:pt>
              </c:strCache>
            </c:strRef>
          </c:cat>
          <c:val>
            <c:numRef>
              <c:f>Sheet1!$B$2:$B$11</c:f>
              <c:numCache>
                <c:formatCode>General</c:formatCode>
                <c:ptCount val="10"/>
                <c:pt idx="0">
                  <c:v>29</c:v>
                </c:pt>
                <c:pt idx="1">
                  <c:v>25</c:v>
                </c:pt>
                <c:pt idx="2">
                  <c:v>24</c:v>
                </c:pt>
                <c:pt idx="3">
                  <c:v>15</c:v>
                </c:pt>
                <c:pt idx="4">
                  <c:v>25</c:v>
                </c:pt>
                <c:pt idx="5">
                  <c:v>26</c:v>
                </c:pt>
                <c:pt idx="6">
                  <c:v>34</c:v>
                </c:pt>
                <c:pt idx="7">
                  <c:v>31</c:v>
                </c:pt>
                <c:pt idx="8">
                  <c:v>28</c:v>
                </c:pt>
                <c:pt idx="9">
                  <c:v>28</c:v>
                </c:pt>
              </c:numCache>
            </c:numRef>
          </c:val>
          <c:extLst>
            <c:ext xmlns:c16="http://schemas.microsoft.com/office/drawing/2014/chart" uri="{C3380CC4-5D6E-409C-BE32-E72D297353CC}">
              <c16:uniqueId val="{00000000-5AF8-4722-815F-D5CC5CF678F6}"/>
            </c:ext>
          </c:extLst>
        </c:ser>
        <c:ser>
          <c:idx val="1"/>
          <c:order val="1"/>
          <c:tx>
            <c:strRef>
              <c:f>Sheet1!$C$1</c:f>
              <c:strCache>
                <c:ptCount val="1"/>
                <c:pt idx="0">
                  <c:v>% Fairly dissatisfied</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W13 (Feb '22)</c:v>
                </c:pt>
                <c:pt idx="1">
                  <c:v>W12 (Jul '21)</c:v>
                </c:pt>
                <c:pt idx="2">
                  <c:v>W11 (Nov '20)</c:v>
                </c:pt>
                <c:pt idx="3">
                  <c:v>W10 (Mar '20)</c:v>
                </c:pt>
                <c:pt idx="4">
                  <c:v>W9 (Aug '19)</c:v>
                </c:pt>
                <c:pt idx="5">
                  <c:v>W8 (Dec ‘18)</c:v>
                </c:pt>
                <c:pt idx="6">
                  <c:v>W6 (Apr’16)</c:v>
                </c:pt>
                <c:pt idx="7">
                  <c:v>W5 (Oct ’15)</c:v>
                </c:pt>
                <c:pt idx="8">
                  <c:v>W2 (Apr ’15)</c:v>
                </c:pt>
                <c:pt idx="9">
                  <c:v>W1 (Feb ’15)</c:v>
                </c:pt>
              </c:strCache>
            </c:strRef>
          </c:cat>
          <c:val>
            <c:numRef>
              <c:f>Sheet1!$C$2:$C$11</c:f>
              <c:numCache>
                <c:formatCode>General</c:formatCode>
                <c:ptCount val="10"/>
                <c:pt idx="0">
                  <c:v>31</c:v>
                </c:pt>
                <c:pt idx="1">
                  <c:v>30</c:v>
                </c:pt>
                <c:pt idx="2">
                  <c:v>32</c:v>
                </c:pt>
                <c:pt idx="3">
                  <c:v>26</c:v>
                </c:pt>
                <c:pt idx="4">
                  <c:v>34</c:v>
                </c:pt>
                <c:pt idx="5">
                  <c:v>31</c:v>
                </c:pt>
                <c:pt idx="6">
                  <c:v>28</c:v>
                </c:pt>
                <c:pt idx="7">
                  <c:v>32</c:v>
                </c:pt>
                <c:pt idx="8">
                  <c:v>33</c:v>
                </c:pt>
                <c:pt idx="9">
                  <c:v>33</c:v>
                </c:pt>
              </c:numCache>
            </c:numRef>
          </c:val>
          <c:extLst>
            <c:ext xmlns:c16="http://schemas.microsoft.com/office/drawing/2014/chart" uri="{C3380CC4-5D6E-409C-BE32-E72D297353CC}">
              <c16:uniqueId val="{00000001-5AF8-4722-815F-D5CC5CF678F6}"/>
            </c:ext>
          </c:extLst>
        </c:ser>
        <c:ser>
          <c:idx val="2"/>
          <c:order val="2"/>
          <c:tx>
            <c:strRef>
              <c:f>Sheet1!$D$1</c:f>
              <c:strCache>
                <c:ptCount val="1"/>
                <c:pt idx="0">
                  <c:v>% Neither or/ dk </c:v>
                </c:pt>
              </c:strCache>
            </c:strRef>
          </c:tx>
          <c:spPr>
            <a:noFill/>
            <a:ln>
              <a:noFill/>
            </a:ln>
            <a:effectLst/>
          </c:spPr>
          <c:invertIfNegative val="0"/>
          <c:cat>
            <c:strRef>
              <c:f>Sheet1!$A$2:$A$11</c:f>
              <c:strCache>
                <c:ptCount val="10"/>
                <c:pt idx="0">
                  <c:v>W13 (Feb '22)</c:v>
                </c:pt>
                <c:pt idx="1">
                  <c:v>W12 (Jul '21)</c:v>
                </c:pt>
                <c:pt idx="2">
                  <c:v>W11 (Nov '20)</c:v>
                </c:pt>
                <c:pt idx="3">
                  <c:v>W10 (Mar '20)</c:v>
                </c:pt>
                <c:pt idx="4">
                  <c:v>W9 (Aug '19)</c:v>
                </c:pt>
                <c:pt idx="5">
                  <c:v>W8 (Dec ‘18)</c:v>
                </c:pt>
                <c:pt idx="6">
                  <c:v>W6 (Apr’16)</c:v>
                </c:pt>
                <c:pt idx="7">
                  <c:v>W5 (Oct ’15)</c:v>
                </c:pt>
                <c:pt idx="8">
                  <c:v>W2 (Apr ’15)</c:v>
                </c:pt>
                <c:pt idx="9">
                  <c:v>W1 (Feb ’15)</c:v>
                </c:pt>
              </c:strCache>
            </c:strRef>
          </c:cat>
          <c:val>
            <c:numRef>
              <c:f>Sheet1!$D$2:$D$11</c:f>
              <c:numCache>
                <c:formatCode>General</c:formatCode>
                <c:ptCount val="10"/>
                <c:pt idx="0">
                  <c:v>28</c:v>
                </c:pt>
                <c:pt idx="1">
                  <c:v>33</c:v>
                </c:pt>
                <c:pt idx="2">
                  <c:v>32</c:v>
                </c:pt>
                <c:pt idx="3">
                  <c:v>39</c:v>
                </c:pt>
                <c:pt idx="4">
                  <c:v>32</c:v>
                </c:pt>
                <c:pt idx="5">
                  <c:v>32</c:v>
                </c:pt>
                <c:pt idx="6">
                  <c:v>29</c:v>
                </c:pt>
                <c:pt idx="7">
                  <c:v>25</c:v>
                </c:pt>
                <c:pt idx="8">
                  <c:v>30</c:v>
                </c:pt>
                <c:pt idx="9">
                  <c:v>27</c:v>
                </c:pt>
              </c:numCache>
            </c:numRef>
          </c:val>
          <c:extLst>
            <c:ext xmlns:c16="http://schemas.microsoft.com/office/drawing/2014/chart" uri="{C3380CC4-5D6E-409C-BE32-E72D297353CC}">
              <c16:uniqueId val="{00000002-5AF8-4722-815F-D5CC5CF678F6}"/>
            </c:ext>
          </c:extLst>
        </c:ser>
        <c:ser>
          <c:idx val="3"/>
          <c:order val="3"/>
          <c:tx>
            <c:strRef>
              <c:f>Sheet1!$E$1</c:f>
              <c:strCache>
                <c:ptCount val="1"/>
                <c:pt idx="0">
                  <c:v>% Fairly satisfied</c:v>
                </c:pt>
              </c:strCache>
            </c:strRef>
          </c:tx>
          <c:spPr>
            <a:solidFill>
              <a:srgbClr val="5684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W13 (Feb '22)</c:v>
                </c:pt>
                <c:pt idx="1">
                  <c:v>W12 (Jul '21)</c:v>
                </c:pt>
                <c:pt idx="2">
                  <c:v>W11 (Nov '20)</c:v>
                </c:pt>
                <c:pt idx="3">
                  <c:v>W10 (Mar '20)</c:v>
                </c:pt>
                <c:pt idx="4">
                  <c:v>W9 (Aug '19)</c:v>
                </c:pt>
                <c:pt idx="5">
                  <c:v>W8 (Dec ‘18)</c:v>
                </c:pt>
                <c:pt idx="6">
                  <c:v>W6 (Apr’16)</c:v>
                </c:pt>
                <c:pt idx="7">
                  <c:v>W5 (Oct ’15)</c:v>
                </c:pt>
                <c:pt idx="8">
                  <c:v>W2 (Apr ’15)</c:v>
                </c:pt>
                <c:pt idx="9">
                  <c:v>W1 (Feb ’15)</c:v>
                </c:pt>
              </c:strCache>
            </c:strRef>
          </c:cat>
          <c:val>
            <c:numRef>
              <c:f>Sheet1!$E$2:$E$11</c:f>
              <c:numCache>
                <c:formatCode>General</c:formatCode>
                <c:ptCount val="10"/>
                <c:pt idx="0">
                  <c:v>9</c:v>
                </c:pt>
                <c:pt idx="1">
                  <c:v>10</c:v>
                </c:pt>
                <c:pt idx="2">
                  <c:v>10</c:v>
                </c:pt>
                <c:pt idx="3">
                  <c:v>18</c:v>
                </c:pt>
                <c:pt idx="4">
                  <c:v>8</c:v>
                </c:pt>
                <c:pt idx="5">
                  <c:v>10</c:v>
                </c:pt>
                <c:pt idx="6">
                  <c:v>8</c:v>
                </c:pt>
                <c:pt idx="7">
                  <c:v>11</c:v>
                </c:pt>
                <c:pt idx="8">
                  <c:v>8</c:v>
                </c:pt>
                <c:pt idx="9">
                  <c:v>10</c:v>
                </c:pt>
              </c:numCache>
            </c:numRef>
          </c:val>
          <c:extLst>
            <c:ext xmlns:c16="http://schemas.microsoft.com/office/drawing/2014/chart" uri="{C3380CC4-5D6E-409C-BE32-E72D297353CC}">
              <c16:uniqueId val="{00000003-5AF8-4722-815F-D5CC5CF678F6}"/>
            </c:ext>
          </c:extLst>
        </c:ser>
        <c:ser>
          <c:idx val="4"/>
          <c:order val="4"/>
          <c:tx>
            <c:strRef>
              <c:f>Sheet1!$F$1</c:f>
              <c:strCache>
                <c:ptCount val="1"/>
                <c:pt idx="0">
                  <c:v>% Very satisfied</c:v>
                </c:pt>
              </c:strCache>
            </c:strRef>
          </c:tx>
          <c:spPr>
            <a:solidFill>
              <a:srgbClr val="3958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W13 (Feb '22)</c:v>
                </c:pt>
                <c:pt idx="1">
                  <c:v>W12 (Jul '21)</c:v>
                </c:pt>
                <c:pt idx="2">
                  <c:v>W11 (Nov '20)</c:v>
                </c:pt>
                <c:pt idx="3">
                  <c:v>W10 (Mar '20)</c:v>
                </c:pt>
                <c:pt idx="4">
                  <c:v>W9 (Aug '19)</c:v>
                </c:pt>
                <c:pt idx="5">
                  <c:v>W8 (Dec ‘18)</c:v>
                </c:pt>
                <c:pt idx="6">
                  <c:v>W6 (Apr’16)</c:v>
                </c:pt>
                <c:pt idx="7">
                  <c:v>W5 (Oct ’15)</c:v>
                </c:pt>
                <c:pt idx="8">
                  <c:v>W2 (Apr ’15)</c:v>
                </c:pt>
                <c:pt idx="9">
                  <c:v>W1 (Feb ’15)</c:v>
                </c:pt>
              </c:strCache>
            </c:strRef>
          </c:cat>
          <c:val>
            <c:numRef>
              <c:f>Sheet1!$F$2:$F$11</c:f>
              <c:numCache>
                <c:formatCode>General</c:formatCode>
                <c:ptCount val="10"/>
                <c:pt idx="0">
                  <c:v>3</c:v>
                </c:pt>
                <c:pt idx="1">
                  <c:v>2</c:v>
                </c:pt>
                <c:pt idx="2">
                  <c:v>2</c:v>
                </c:pt>
                <c:pt idx="3">
                  <c:v>2</c:v>
                </c:pt>
                <c:pt idx="4">
                  <c:v>1</c:v>
                </c:pt>
                <c:pt idx="5">
                  <c:v>1</c:v>
                </c:pt>
                <c:pt idx="6">
                  <c:v>1</c:v>
                </c:pt>
                <c:pt idx="7">
                  <c:v>1</c:v>
                </c:pt>
                <c:pt idx="8">
                  <c:v>1</c:v>
                </c:pt>
                <c:pt idx="9">
                  <c:v>2</c:v>
                </c:pt>
              </c:numCache>
            </c:numRef>
          </c:val>
          <c:extLst>
            <c:ext xmlns:c16="http://schemas.microsoft.com/office/drawing/2014/chart" uri="{C3380CC4-5D6E-409C-BE32-E72D297353CC}">
              <c16:uniqueId val="{00000004-5AF8-4722-815F-D5CC5CF678F6}"/>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b"/>
      <c:legendEntry>
        <c:idx val="2"/>
        <c:delete val="1"/>
      </c:legendEntry>
      <c:layout>
        <c:manualLayout>
          <c:xMode val="edge"/>
          <c:yMode val="edge"/>
          <c:x val="8.6956150171348481E-4"/>
          <c:y val="4.8331006472902656E-3"/>
          <c:w val="0.99913043849828653"/>
          <c:h val="9.95981613204059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Ligh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4124176882155"/>
          <c:y val="0.12258485570192203"/>
          <c:w val="0.81186360208126407"/>
          <c:h val="0.84043199105113719"/>
        </c:manualLayout>
      </c:layout>
      <c:barChart>
        <c:barDir val="bar"/>
        <c:grouping val="percentStacked"/>
        <c:varyColors val="0"/>
        <c:ser>
          <c:idx val="0"/>
          <c:order val="0"/>
          <c:tx>
            <c:strRef>
              <c:f>Sheet1!$B$1</c:f>
              <c:strCache>
                <c:ptCount val="1"/>
                <c:pt idx="0">
                  <c:v>% 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c:v>
                </c:pt>
                <c:pt idx="4">
                  <c:v>Leave</c:v>
                </c:pt>
              </c:strCache>
            </c:strRef>
          </c:cat>
          <c:val>
            <c:numRef>
              <c:f>Sheet1!$B$2:$B$6</c:f>
              <c:numCache>
                <c:formatCode>General</c:formatCode>
                <c:ptCount val="5"/>
                <c:pt idx="0">
                  <c:v>29</c:v>
                </c:pt>
                <c:pt idx="1">
                  <c:v>19</c:v>
                </c:pt>
                <c:pt idx="2">
                  <c:v>33</c:v>
                </c:pt>
                <c:pt idx="3">
                  <c:v>29</c:v>
                </c:pt>
                <c:pt idx="4">
                  <c:v>31</c:v>
                </c:pt>
              </c:numCache>
            </c:numRef>
          </c:val>
          <c:extLst>
            <c:ext xmlns:c16="http://schemas.microsoft.com/office/drawing/2014/chart" uri="{C3380CC4-5D6E-409C-BE32-E72D297353CC}">
              <c16:uniqueId val="{00000000-5AF8-4722-815F-D5CC5CF678F6}"/>
            </c:ext>
          </c:extLst>
        </c:ser>
        <c:ser>
          <c:idx val="1"/>
          <c:order val="1"/>
          <c:tx>
            <c:strRef>
              <c:f>Sheet1!$C$1</c:f>
              <c:strCache>
                <c:ptCount val="1"/>
                <c:pt idx="0">
                  <c:v>% Fairly dissatisfied</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c:v>
                </c:pt>
                <c:pt idx="4">
                  <c:v>Leave</c:v>
                </c:pt>
              </c:strCache>
            </c:strRef>
          </c:cat>
          <c:val>
            <c:numRef>
              <c:f>Sheet1!$C$2:$C$6</c:f>
              <c:numCache>
                <c:formatCode>General</c:formatCode>
                <c:ptCount val="5"/>
                <c:pt idx="0">
                  <c:v>31</c:v>
                </c:pt>
                <c:pt idx="1">
                  <c:v>35</c:v>
                </c:pt>
                <c:pt idx="2">
                  <c:v>32</c:v>
                </c:pt>
                <c:pt idx="3">
                  <c:v>31</c:v>
                </c:pt>
                <c:pt idx="4">
                  <c:v>34</c:v>
                </c:pt>
              </c:numCache>
            </c:numRef>
          </c:val>
          <c:extLst>
            <c:ext xmlns:c16="http://schemas.microsoft.com/office/drawing/2014/chart" uri="{C3380CC4-5D6E-409C-BE32-E72D297353CC}">
              <c16:uniqueId val="{00000001-5AF8-4722-815F-D5CC5CF678F6}"/>
            </c:ext>
          </c:extLst>
        </c:ser>
        <c:ser>
          <c:idx val="2"/>
          <c:order val="2"/>
          <c:tx>
            <c:strRef>
              <c:f>Sheet1!$D$1</c:f>
              <c:strCache>
                <c:ptCount val="1"/>
                <c:pt idx="0">
                  <c:v>% Neither or/ dk </c:v>
                </c:pt>
              </c:strCache>
            </c:strRef>
          </c:tx>
          <c:spPr>
            <a:noFill/>
            <a:ln>
              <a:noFill/>
            </a:ln>
            <a:effectLst/>
          </c:spPr>
          <c:invertIfNegative val="0"/>
          <c:cat>
            <c:strRef>
              <c:f>Sheet1!$A$2:$A$6</c:f>
              <c:strCache>
                <c:ptCount val="5"/>
                <c:pt idx="0">
                  <c:v>W13 (Feb '22)</c:v>
                </c:pt>
                <c:pt idx="1">
                  <c:v>Conservative supporters</c:v>
                </c:pt>
                <c:pt idx="2">
                  <c:v>Labour supporters</c:v>
                </c:pt>
                <c:pt idx="3">
                  <c:v>Remain</c:v>
                </c:pt>
                <c:pt idx="4">
                  <c:v>Leave</c:v>
                </c:pt>
              </c:strCache>
            </c:strRef>
          </c:cat>
          <c:val>
            <c:numRef>
              <c:f>Sheet1!$D$2:$D$6</c:f>
              <c:numCache>
                <c:formatCode>General</c:formatCode>
                <c:ptCount val="5"/>
                <c:pt idx="0">
                  <c:v>28</c:v>
                </c:pt>
                <c:pt idx="1">
                  <c:v>24</c:v>
                </c:pt>
                <c:pt idx="2">
                  <c:v>23</c:v>
                </c:pt>
                <c:pt idx="3">
                  <c:v>23</c:v>
                </c:pt>
                <c:pt idx="4">
                  <c:v>21</c:v>
                </c:pt>
              </c:numCache>
            </c:numRef>
          </c:val>
          <c:extLst>
            <c:ext xmlns:c16="http://schemas.microsoft.com/office/drawing/2014/chart" uri="{C3380CC4-5D6E-409C-BE32-E72D297353CC}">
              <c16:uniqueId val="{00000002-5AF8-4722-815F-D5CC5CF678F6}"/>
            </c:ext>
          </c:extLst>
        </c:ser>
        <c:ser>
          <c:idx val="3"/>
          <c:order val="3"/>
          <c:tx>
            <c:strRef>
              <c:f>Sheet1!$E$1</c:f>
              <c:strCache>
                <c:ptCount val="1"/>
                <c:pt idx="0">
                  <c:v>% Fairly satisfied</c:v>
                </c:pt>
              </c:strCache>
            </c:strRef>
          </c:tx>
          <c:spPr>
            <a:solidFill>
              <a:srgbClr val="5684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c:v>
                </c:pt>
                <c:pt idx="4">
                  <c:v>Leave</c:v>
                </c:pt>
              </c:strCache>
            </c:strRef>
          </c:cat>
          <c:val>
            <c:numRef>
              <c:f>Sheet1!$E$2:$E$6</c:f>
              <c:numCache>
                <c:formatCode>General</c:formatCode>
                <c:ptCount val="5"/>
                <c:pt idx="0">
                  <c:v>9</c:v>
                </c:pt>
                <c:pt idx="1">
                  <c:v>15</c:v>
                </c:pt>
                <c:pt idx="2">
                  <c:v>7</c:v>
                </c:pt>
                <c:pt idx="3">
                  <c:v>9</c:v>
                </c:pt>
                <c:pt idx="4">
                  <c:v>8</c:v>
                </c:pt>
              </c:numCache>
            </c:numRef>
          </c:val>
          <c:extLst>
            <c:ext xmlns:c16="http://schemas.microsoft.com/office/drawing/2014/chart" uri="{C3380CC4-5D6E-409C-BE32-E72D297353CC}">
              <c16:uniqueId val="{00000003-5AF8-4722-815F-D5CC5CF678F6}"/>
            </c:ext>
          </c:extLst>
        </c:ser>
        <c:ser>
          <c:idx val="4"/>
          <c:order val="4"/>
          <c:tx>
            <c:strRef>
              <c:f>Sheet1!$F$1</c:f>
              <c:strCache>
                <c:ptCount val="1"/>
                <c:pt idx="0">
                  <c:v>% Very satisfied</c:v>
                </c:pt>
              </c:strCache>
            </c:strRef>
          </c:tx>
          <c:spPr>
            <a:solidFill>
              <a:srgbClr val="3958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c:v>
                </c:pt>
                <c:pt idx="4">
                  <c:v>Leave</c:v>
                </c:pt>
              </c:strCache>
            </c:strRef>
          </c:cat>
          <c:val>
            <c:numRef>
              <c:f>Sheet1!$F$2:$F$6</c:f>
              <c:numCache>
                <c:formatCode>General</c:formatCode>
                <c:ptCount val="5"/>
                <c:pt idx="0">
                  <c:v>3</c:v>
                </c:pt>
                <c:pt idx="1">
                  <c:v>3</c:v>
                </c:pt>
                <c:pt idx="2">
                  <c:v>2</c:v>
                </c:pt>
                <c:pt idx="3">
                  <c:v>3</c:v>
                </c:pt>
                <c:pt idx="4">
                  <c:v>2</c:v>
                </c:pt>
              </c:numCache>
            </c:numRef>
          </c:val>
          <c:extLst>
            <c:ext xmlns:c16="http://schemas.microsoft.com/office/drawing/2014/chart" uri="{C3380CC4-5D6E-409C-BE32-E72D297353CC}">
              <c16:uniqueId val="{00000004-5AF8-4722-815F-D5CC5CF678F6}"/>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b"/>
      <c:legendEntry>
        <c:idx val="2"/>
        <c:delete val="1"/>
      </c:legendEntry>
      <c:layout>
        <c:manualLayout>
          <c:xMode val="edge"/>
          <c:yMode val="edge"/>
          <c:x val="8.6956150171348481E-4"/>
          <c:y val="4.8331006472902656E-3"/>
          <c:w val="0.99913043849828653"/>
          <c:h val="9.95981613204059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Ligh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39687991244906"/>
          <c:y val="4.3159966556141516E-2"/>
          <c:w val="0.49054710715412209"/>
          <c:h val="0.92185610787772032"/>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1"/>
            <c:invertIfNegative val="0"/>
            <c:bubble3D val="0"/>
            <c:spPr>
              <a:solidFill>
                <a:schemeClr val="bg1">
                  <a:lumMod val="50000"/>
                </a:schemeClr>
              </a:solidFill>
              <a:ln>
                <a:noFill/>
              </a:ln>
              <a:effectLst/>
            </c:spPr>
            <c:extLst>
              <c:ext xmlns:c16="http://schemas.microsoft.com/office/drawing/2014/chart" uri="{C3380CC4-5D6E-409C-BE32-E72D297353CC}">
                <c16:uniqueId val="{00000000-3A46-431D-BEE0-DA0E1BAB3442}"/>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3-B698-4F85-9AFF-4EE943F139CC}"/>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4-B698-4F85-9AFF-4EE943F139C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Not doing enough to stop channel migrant crossings</c:v>
                </c:pt>
                <c:pt idx="1">
                  <c:v>Allowing too many people to claim asylum in Britain</c:v>
                </c:pt>
                <c:pt idx="2">
                  <c:v>Immigration numbers are too high</c:v>
                </c:pt>
                <c:pt idx="3">
                  <c:v>Being too generous to migrants/asylum seekers</c:v>
                </c:pt>
                <c:pt idx="4">
                  <c:v>The government isn’t clear to the public about what its policies are</c:v>
                </c:pt>
                <c:pt idx="5">
                  <c:v>Creating a negative or fearful environment for migrants who live in Britain</c:v>
                </c:pt>
                <c:pt idx="6">
                  <c:v>Not treating asylum seekers well</c:v>
                </c:pt>
                <c:pt idx="7">
                  <c:v>Not enough migrants coming to fill skills/labour shortages</c:v>
                </c:pt>
                <c:pt idx="8">
                  <c:v>I generally don’t like the government</c:v>
                </c:pt>
                <c:pt idx="9">
                  <c:v>Not taking in enough asylum seekers</c:v>
                </c:pt>
                <c:pt idx="10">
                  <c:v>Other</c:v>
                </c:pt>
                <c:pt idx="11">
                  <c:v>Don’t know</c:v>
                </c:pt>
                <c:pt idx="12">
                  <c:v>Statement in support of immigration</c:v>
                </c:pt>
                <c:pt idx="13">
                  <c:v>Statement against immigration</c:v>
                </c:pt>
              </c:strCache>
            </c:strRef>
          </c:cat>
          <c:val>
            <c:numRef>
              <c:f>Sheet1!$B$2:$B$15</c:f>
              <c:numCache>
                <c:formatCode>General</c:formatCode>
                <c:ptCount val="14"/>
                <c:pt idx="0">
                  <c:v>52</c:v>
                </c:pt>
                <c:pt idx="1">
                  <c:v>41</c:v>
                </c:pt>
                <c:pt idx="2">
                  <c:v>40</c:v>
                </c:pt>
                <c:pt idx="3">
                  <c:v>40</c:v>
                </c:pt>
                <c:pt idx="4">
                  <c:v>32</c:v>
                </c:pt>
                <c:pt idx="5">
                  <c:v>30</c:v>
                </c:pt>
                <c:pt idx="6">
                  <c:v>28</c:v>
                </c:pt>
                <c:pt idx="7">
                  <c:v>27</c:v>
                </c:pt>
                <c:pt idx="8">
                  <c:v>21</c:v>
                </c:pt>
                <c:pt idx="9">
                  <c:v>15</c:v>
                </c:pt>
                <c:pt idx="10">
                  <c:v>2</c:v>
                </c:pt>
                <c:pt idx="11">
                  <c:v>1</c:v>
                </c:pt>
                <c:pt idx="12">
                  <c:v>45</c:v>
                </c:pt>
                <c:pt idx="13">
                  <c:v>67</c:v>
                </c:pt>
              </c:numCache>
            </c:numRef>
          </c:val>
          <c:extLst>
            <c:ext xmlns:c16="http://schemas.microsoft.com/office/drawing/2014/chart" uri="{C3380CC4-5D6E-409C-BE32-E72D297353CC}">
              <c16:uniqueId val="{00000000-974E-4E3C-8EAA-B71FE60CFB28}"/>
            </c:ext>
          </c:extLst>
        </c:ser>
        <c:dLbls>
          <c:showLegendKey val="0"/>
          <c:showVal val="0"/>
          <c:showCatName val="0"/>
          <c:showSerName val="0"/>
          <c:showPercent val="0"/>
          <c:showBubbleSize val="0"/>
        </c:dLbls>
        <c:gapWidth val="5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General" sourceLinked="1"/>
        <c:majorTickMark val="none"/>
        <c:minorTickMark val="none"/>
        <c:tickLblPos val="nextTo"/>
        <c:crossAx val="4309600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8044238939037"/>
          <c:y val="0.14657525124993329"/>
          <c:w val="0.81186360208126407"/>
          <c:h val="0.81844078407074716"/>
        </c:manualLayout>
      </c:layout>
      <c:barChart>
        <c:barDir val="bar"/>
        <c:grouping val="percentStacked"/>
        <c:varyColors val="0"/>
        <c:ser>
          <c:idx val="0"/>
          <c:order val="0"/>
          <c:tx>
            <c:strRef>
              <c:f>Sheet1!$B$1</c:f>
              <c:strCache>
                <c:ptCount val="1"/>
                <c:pt idx="0">
                  <c:v>% Discussed too much</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W13 (Feb '22)</c:v>
                </c:pt>
                <c:pt idx="1">
                  <c:v>W12 (Jul '21)</c:v>
                </c:pt>
                <c:pt idx="2">
                  <c:v>W11 (Nov '20)</c:v>
                </c:pt>
                <c:pt idx="3">
                  <c:v>W10 (Mar ’20)</c:v>
                </c:pt>
                <c:pt idx="4">
                  <c:v>W4 (Jun ’15)</c:v>
                </c:pt>
                <c:pt idx="5">
                  <c:v>W3 (May '15)</c:v>
                </c:pt>
                <c:pt idx="6">
                  <c:v>W2 (Apr '15)</c:v>
                </c:pt>
                <c:pt idx="7">
                  <c:v>W1 (Feb '15) </c:v>
                </c:pt>
              </c:strCache>
            </c:strRef>
          </c:cat>
          <c:val>
            <c:numRef>
              <c:f>Sheet1!$B$2:$B$9</c:f>
              <c:numCache>
                <c:formatCode>General</c:formatCode>
                <c:ptCount val="8"/>
                <c:pt idx="0">
                  <c:v>14</c:v>
                </c:pt>
                <c:pt idx="1">
                  <c:v>17</c:v>
                </c:pt>
                <c:pt idx="2">
                  <c:v>18</c:v>
                </c:pt>
                <c:pt idx="3">
                  <c:v>20</c:v>
                </c:pt>
                <c:pt idx="4">
                  <c:v>23</c:v>
                </c:pt>
                <c:pt idx="5">
                  <c:v>26</c:v>
                </c:pt>
                <c:pt idx="6">
                  <c:v>22</c:v>
                </c:pt>
                <c:pt idx="7">
                  <c:v>27</c:v>
                </c:pt>
              </c:numCache>
            </c:numRef>
          </c:val>
          <c:extLst>
            <c:ext xmlns:c16="http://schemas.microsoft.com/office/drawing/2014/chart" uri="{C3380CC4-5D6E-409C-BE32-E72D297353CC}">
              <c16:uniqueId val="{00000000-5AF8-4722-815F-D5CC5CF678F6}"/>
            </c:ext>
          </c:extLst>
        </c:ser>
        <c:ser>
          <c:idx val="1"/>
          <c:order val="1"/>
          <c:tx>
            <c:strRef>
              <c:f>Sheet1!$C$1</c:f>
              <c:strCache>
                <c:ptCount val="1"/>
                <c:pt idx="0">
                  <c:v>% Discussed about the right amount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W13 (Feb '22)</c:v>
                </c:pt>
                <c:pt idx="1">
                  <c:v>W12 (Jul '21)</c:v>
                </c:pt>
                <c:pt idx="2">
                  <c:v>W11 (Nov '20)</c:v>
                </c:pt>
                <c:pt idx="3">
                  <c:v>W10 (Mar ’20)</c:v>
                </c:pt>
                <c:pt idx="4">
                  <c:v>W4 (Jun ’15)</c:v>
                </c:pt>
                <c:pt idx="5">
                  <c:v>W3 (May '15)</c:v>
                </c:pt>
                <c:pt idx="6">
                  <c:v>W2 (Apr '15)</c:v>
                </c:pt>
                <c:pt idx="7">
                  <c:v>W1 (Feb '15) </c:v>
                </c:pt>
              </c:strCache>
            </c:strRef>
          </c:cat>
          <c:val>
            <c:numRef>
              <c:f>Sheet1!$C$2:$C$9</c:f>
              <c:numCache>
                <c:formatCode>General</c:formatCode>
                <c:ptCount val="8"/>
                <c:pt idx="0">
                  <c:v>26</c:v>
                </c:pt>
                <c:pt idx="1">
                  <c:v>25</c:v>
                </c:pt>
                <c:pt idx="2">
                  <c:v>26</c:v>
                </c:pt>
                <c:pt idx="3">
                  <c:v>35</c:v>
                </c:pt>
                <c:pt idx="4">
                  <c:v>36</c:v>
                </c:pt>
                <c:pt idx="5">
                  <c:v>34</c:v>
                </c:pt>
                <c:pt idx="6">
                  <c:v>31</c:v>
                </c:pt>
                <c:pt idx="7">
                  <c:v>28</c:v>
                </c:pt>
              </c:numCache>
            </c:numRef>
          </c:val>
          <c:extLst>
            <c:ext xmlns:c16="http://schemas.microsoft.com/office/drawing/2014/chart" uri="{C3380CC4-5D6E-409C-BE32-E72D297353CC}">
              <c16:uniqueId val="{00000001-5AF8-4722-815F-D5CC5CF678F6}"/>
            </c:ext>
          </c:extLst>
        </c:ser>
        <c:ser>
          <c:idx val="3"/>
          <c:order val="2"/>
          <c:tx>
            <c:strRef>
              <c:f>Sheet1!$D$1</c:f>
              <c:strCache>
                <c:ptCount val="1"/>
                <c:pt idx="0">
                  <c:v>% Don't know</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W13 (Feb '22)</c:v>
                </c:pt>
                <c:pt idx="1">
                  <c:v>W12 (Jul '21)</c:v>
                </c:pt>
                <c:pt idx="2">
                  <c:v>W11 (Nov '20)</c:v>
                </c:pt>
                <c:pt idx="3">
                  <c:v>W10 (Mar ’20)</c:v>
                </c:pt>
                <c:pt idx="4">
                  <c:v>W4 (Jun ’15)</c:v>
                </c:pt>
                <c:pt idx="5">
                  <c:v>W3 (May '15)</c:v>
                </c:pt>
                <c:pt idx="6">
                  <c:v>W2 (Apr '15)</c:v>
                </c:pt>
                <c:pt idx="7">
                  <c:v>W1 (Feb '15) </c:v>
                </c:pt>
              </c:strCache>
            </c:strRef>
          </c:cat>
          <c:val>
            <c:numRef>
              <c:f>Sheet1!$D$2:$D$9</c:f>
              <c:numCache>
                <c:formatCode>General</c:formatCode>
                <c:ptCount val="8"/>
                <c:pt idx="0">
                  <c:v>15</c:v>
                </c:pt>
                <c:pt idx="1">
                  <c:v>16</c:v>
                </c:pt>
                <c:pt idx="2">
                  <c:v>14</c:v>
                </c:pt>
                <c:pt idx="3">
                  <c:v>14</c:v>
                </c:pt>
                <c:pt idx="4">
                  <c:v>10</c:v>
                </c:pt>
                <c:pt idx="5">
                  <c:v>8</c:v>
                </c:pt>
                <c:pt idx="6">
                  <c:v>12</c:v>
                </c:pt>
                <c:pt idx="7">
                  <c:v>8</c:v>
                </c:pt>
              </c:numCache>
            </c:numRef>
          </c:val>
          <c:extLst>
            <c:ext xmlns:c16="http://schemas.microsoft.com/office/drawing/2014/chart" uri="{C3380CC4-5D6E-409C-BE32-E72D297353CC}">
              <c16:uniqueId val="{00000003-5AF8-4722-815F-D5CC5CF678F6}"/>
            </c:ext>
          </c:extLst>
        </c:ser>
        <c:ser>
          <c:idx val="2"/>
          <c:order val="3"/>
          <c:tx>
            <c:strRef>
              <c:f>Sheet1!$E$1</c:f>
              <c:strCache>
                <c:ptCount val="1"/>
                <c:pt idx="0">
                  <c:v>% Discussed too little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W13 (Feb '22)</c:v>
                </c:pt>
                <c:pt idx="1">
                  <c:v>W12 (Jul '21)</c:v>
                </c:pt>
                <c:pt idx="2">
                  <c:v>W11 (Nov '20)</c:v>
                </c:pt>
                <c:pt idx="3">
                  <c:v>W10 (Mar ’20)</c:v>
                </c:pt>
                <c:pt idx="4">
                  <c:v>W4 (Jun ’15)</c:v>
                </c:pt>
                <c:pt idx="5">
                  <c:v>W3 (May '15)</c:v>
                </c:pt>
                <c:pt idx="6">
                  <c:v>W2 (Apr '15)</c:v>
                </c:pt>
                <c:pt idx="7">
                  <c:v>W1 (Feb '15) </c:v>
                </c:pt>
              </c:strCache>
            </c:strRef>
          </c:cat>
          <c:val>
            <c:numRef>
              <c:f>Sheet1!$E$2:$E$9</c:f>
              <c:numCache>
                <c:formatCode>General</c:formatCode>
                <c:ptCount val="8"/>
                <c:pt idx="0">
                  <c:v>44</c:v>
                </c:pt>
                <c:pt idx="1">
                  <c:v>42</c:v>
                </c:pt>
                <c:pt idx="2">
                  <c:v>42</c:v>
                </c:pt>
                <c:pt idx="3">
                  <c:v>30</c:v>
                </c:pt>
                <c:pt idx="4">
                  <c:v>32</c:v>
                </c:pt>
                <c:pt idx="5">
                  <c:v>32</c:v>
                </c:pt>
                <c:pt idx="6">
                  <c:v>36</c:v>
                </c:pt>
                <c:pt idx="7">
                  <c:v>37</c:v>
                </c:pt>
              </c:numCache>
            </c:numRef>
          </c:val>
          <c:extLst>
            <c:ext xmlns:c16="http://schemas.microsoft.com/office/drawing/2014/chart" uri="{C3380CC4-5D6E-409C-BE32-E72D297353CC}">
              <c16:uniqueId val="{00000002-1777-4BD1-8B4E-4B56D98F32FC}"/>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egendEntry>
        <c:idx val="2"/>
        <c:delete val="1"/>
      </c:legendEntry>
      <c:layout>
        <c:manualLayout>
          <c:xMode val="edge"/>
          <c:yMode val="edge"/>
          <c:x val="0"/>
          <c:y val="0"/>
          <c:w val="0.89999996333229726"/>
          <c:h val="4.6755600760508942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8677066184563"/>
          <c:y val="0.13855848150246419"/>
          <c:w val="0.81186360208126407"/>
          <c:h val="0.81844078407074716"/>
        </c:manualLayout>
      </c:layout>
      <c:barChart>
        <c:barDir val="bar"/>
        <c:grouping val="percentStacked"/>
        <c:varyColors val="0"/>
        <c:ser>
          <c:idx val="0"/>
          <c:order val="0"/>
          <c:tx>
            <c:strRef>
              <c:f>Sheet1!$B$1</c:f>
              <c:strCache>
                <c:ptCount val="1"/>
                <c:pt idx="0">
                  <c:v>A</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5-6E67-46EB-9ACA-B27CC0DF825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W13 (Feb ' 22)</c:v>
                </c:pt>
              </c:strCache>
            </c:strRef>
          </c:cat>
          <c:val>
            <c:numRef>
              <c:f>Sheet1!$B$2</c:f>
              <c:numCache>
                <c:formatCode>General</c:formatCode>
                <c:ptCount val="1"/>
                <c:pt idx="0">
                  <c:v>25</c:v>
                </c:pt>
              </c:numCache>
            </c:numRef>
          </c:val>
          <c:extLst>
            <c:ext xmlns:c16="http://schemas.microsoft.com/office/drawing/2014/chart" uri="{C3380CC4-5D6E-409C-BE32-E72D297353CC}">
              <c16:uniqueId val="{00000000-6E67-46EB-9ACA-B27CC0DF825E}"/>
            </c:ext>
          </c:extLst>
        </c:ser>
        <c:ser>
          <c:idx val="1"/>
          <c:order val="1"/>
          <c:tx>
            <c:strRef>
              <c:f>Sheet1!$C$1</c:f>
              <c:strCache>
                <c:ptCount val="1"/>
                <c:pt idx="0">
                  <c:v>Neither</c:v>
                </c:pt>
              </c:strCache>
            </c:strRef>
          </c:tx>
          <c:spPr>
            <a:solidFill>
              <a:srgbClr val="C6E0E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W13 (Feb ' 22)</c:v>
                </c:pt>
              </c:strCache>
            </c:strRef>
          </c:cat>
          <c:val>
            <c:numRef>
              <c:f>Sheet1!$C$2</c:f>
              <c:numCache>
                <c:formatCode>General</c:formatCode>
                <c:ptCount val="1"/>
                <c:pt idx="0">
                  <c:v>19</c:v>
                </c:pt>
              </c:numCache>
            </c:numRef>
          </c:val>
          <c:extLst>
            <c:ext xmlns:c16="http://schemas.microsoft.com/office/drawing/2014/chart" uri="{C3380CC4-5D6E-409C-BE32-E72D297353CC}">
              <c16:uniqueId val="{00000001-6E67-46EB-9ACA-B27CC0DF825E}"/>
            </c:ext>
          </c:extLst>
        </c:ser>
        <c:ser>
          <c:idx val="3"/>
          <c:order val="2"/>
          <c:tx>
            <c:strRef>
              <c:f>Sheet1!$D$1</c:f>
              <c:strCache>
                <c:ptCount val="1"/>
                <c:pt idx="0">
                  <c:v>Column1</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2-52A0-4B8F-A3EC-3A057678969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W13 (Feb ' 22)</c:v>
                </c:pt>
              </c:strCache>
            </c:strRef>
          </c:cat>
          <c:val>
            <c:numRef>
              <c:f>Sheet1!$D$2</c:f>
              <c:numCache>
                <c:formatCode>General</c:formatCode>
                <c:ptCount val="1"/>
                <c:pt idx="0">
                  <c:v>13</c:v>
                </c:pt>
              </c:numCache>
            </c:numRef>
          </c:val>
          <c:extLst>
            <c:ext xmlns:c16="http://schemas.microsoft.com/office/drawing/2014/chart" uri="{C3380CC4-5D6E-409C-BE32-E72D297353CC}">
              <c16:uniqueId val="{00000002-6E67-46EB-9ACA-B27CC0DF825E}"/>
            </c:ext>
          </c:extLst>
        </c:ser>
        <c:ser>
          <c:idx val="2"/>
          <c:order val="3"/>
          <c:tx>
            <c:strRef>
              <c:f>Sheet1!$E$1</c:f>
              <c:strCache>
                <c:ptCount val="1"/>
                <c:pt idx="0">
                  <c:v>B</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W13 (Feb ' 22)</c:v>
                </c:pt>
              </c:strCache>
            </c:strRef>
          </c:cat>
          <c:val>
            <c:numRef>
              <c:f>Sheet1!$E$2</c:f>
              <c:numCache>
                <c:formatCode>General</c:formatCode>
                <c:ptCount val="1"/>
                <c:pt idx="0">
                  <c:v>43</c:v>
                </c:pt>
              </c:numCache>
            </c:numRef>
          </c:val>
          <c:extLst>
            <c:ext xmlns:c16="http://schemas.microsoft.com/office/drawing/2014/chart" uri="{C3380CC4-5D6E-409C-BE32-E72D297353CC}">
              <c16:uniqueId val="{00000003-6E67-46EB-9ACA-B27CC0DF825E}"/>
            </c:ext>
          </c:extLst>
        </c:ser>
        <c:dLbls>
          <c:showLegendKey val="0"/>
          <c:showVal val="0"/>
          <c:showCatName val="0"/>
          <c:showSerName val="0"/>
          <c:showPercent val="0"/>
          <c:showBubbleSize val="0"/>
        </c:dLbls>
        <c:gapWidth val="50"/>
        <c:overlap val="100"/>
        <c:axId val="430960032"/>
        <c:axId val="430976432"/>
      </c:barChart>
      <c:catAx>
        <c:axId val="430960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b"/>
        <c:numFmt formatCode="0%" sourceLinked="1"/>
        <c:majorTickMark val="none"/>
        <c:minorTickMark val="none"/>
        <c:tickLblPos val="nextTo"/>
        <c:crossAx val="4309600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8044238939037"/>
          <c:y val="0.14657525124993329"/>
          <c:w val="0.81186360208126407"/>
          <c:h val="0.81844078407074716"/>
        </c:manualLayout>
      </c:layout>
      <c:barChart>
        <c:barDir val="bar"/>
        <c:grouping val="percentStacked"/>
        <c:varyColors val="0"/>
        <c:ser>
          <c:idx val="0"/>
          <c:order val="0"/>
          <c:tx>
            <c:strRef>
              <c:f>Sheet1!$B$1</c:f>
              <c:strCache>
                <c:ptCount val="1"/>
                <c:pt idx="0">
                  <c:v>A</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5-6E67-46EB-9ACA-B27CC0DF825E}"/>
              </c:ext>
            </c:extLst>
          </c:dPt>
          <c:dPt>
            <c:idx val="1"/>
            <c:invertIfNegative val="0"/>
            <c:bubble3D val="0"/>
            <c:spPr>
              <a:solidFill>
                <a:srgbClr val="002060"/>
              </a:solidFill>
              <a:ln>
                <a:noFill/>
              </a:ln>
              <a:effectLst/>
            </c:spPr>
            <c:extLst>
              <c:ext xmlns:c16="http://schemas.microsoft.com/office/drawing/2014/chart" uri="{C3380CC4-5D6E-409C-BE32-E72D297353CC}">
                <c16:uniqueId val="{00000002-EBDB-4288-BDBF-556F73A1495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W12 (Jul '21)</c:v>
                </c:pt>
                <c:pt idx="1">
                  <c:v>W13 (Feb ' 22)</c:v>
                </c:pt>
              </c:strCache>
            </c:strRef>
          </c:cat>
          <c:val>
            <c:numRef>
              <c:f>Sheet1!$B$2:$B$3</c:f>
              <c:numCache>
                <c:formatCode>General</c:formatCode>
                <c:ptCount val="2"/>
                <c:pt idx="0">
                  <c:v>44</c:v>
                </c:pt>
                <c:pt idx="1">
                  <c:v>43</c:v>
                </c:pt>
              </c:numCache>
            </c:numRef>
          </c:val>
          <c:extLst>
            <c:ext xmlns:c16="http://schemas.microsoft.com/office/drawing/2014/chart" uri="{C3380CC4-5D6E-409C-BE32-E72D297353CC}">
              <c16:uniqueId val="{00000000-6E67-46EB-9ACA-B27CC0DF825E}"/>
            </c:ext>
          </c:extLst>
        </c:ser>
        <c:ser>
          <c:idx val="1"/>
          <c:order val="1"/>
          <c:tx>
            <c:strRef>
              <c:f>Sheet1!$C$1</c:f>
              <c:strCache>
                <c:ptCount val="1"/>
                <c:pt idx="0">
                  <c:v>Neither</c:v>
                </c:pt>
              </c:strCache>
            </c:strRef>
          </c:tx>
          <c:spPr>
            <a:solidFill>
              <a:srgbClr val="C6E0E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W12 (Jul '21)</c:v>
                </c:pt>
                <c:pt idx="1">
                  <c:v>W13 (Feb ' 22)</c:v>
                </c:pt>
              </c:strCache>
            </c:strRef>
          </c:cat>
          <c:val>
            <c:numRef>
              <c:f>Sheet1!$C$2:$C$3</c:f>
              <c:numCache>
                <c:formatCode>General</c:formatCode>
                <c:ptCount val="2"/>
                <c:pt idx="0">
                  <c:v>22</c:v>
                </c:pt>
                <c:pt idx="1">
                  <c:v>22</c:v>
                </c:pt>
              </c:numCache>
            </c:numRef>
          </c:val>
          <c:extLst>
            <c:ext xmlns:c16="http://schemas.microsoft.com/office/drawing/2014/chart" uri="{C3380CC4-5D6E-409C-BE32-E72D297353CC}">
              <c16:uniqueId val="{00000001-6E67-46EB-9ACA-B27CC0DF825E}"/>
            </c:ext>
          </c:extLst>
        </c:ser>
        <c:ser>
          <c:idx val="3"/>
          <c:order val="2"/>
          <c:tx>
            <c:strRef>
              <c:f>Sheet1!$D$1</c:f>
              <c:strCache>
                <c:ptCount val="1"/>
                <c:pt idx="0">
                  <c:v>Column1</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W12 (Jul '21)</c:v>
                </c:pt>
                <c:pt idx="1">
                  <c:v>W13 (Feb ' 22)</c:v>
                </c:pt>
              </c:strCache>
            </c:strRef>
          </c:cat>
          <c:val>
            <c:numRef>
              <c:f>Sheet1!$D$2:$D$3</c:f>
              <c:numCache>
                <c:formatCode>General</c:formatCode>
                <c:ptCount val="2"/>
                <c:pt idx="0">
                  <c:v>10</c:v>
                </c:pt>
                <c:pt idx="1">
                  <c:v>10</c:v>
                </c:pt>
              </c:numCache>
            </c:numRef>
          </c:val>
          <c:extLst>
            <c:ext xmlns:c16="http://schemas.microsoft.com/office/drawing/2014/chart" uri="{C3380CC4-5D6E-409C-BE32-E72D297353CC}">
              <c16:uniqueId val="{00000002-6E67-46EB-9ACA-B27CC0DF825E}"/>
            </c:ext>
          </c:extLst>
        </c:ser>
        <c:ser>
          <c:idx val="2"/>
          <c:order val="3"/>
          <c:tx>
            <c:strRef>
              <c:f>Sheet1!$E$1</c:f>
              <c:strCache>
                <c:ptCount val="1"/>
                <c:pt idx="0">
                  <c:v>B</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W12 (Jul '21)</c:v>
                </c:pt>
                <c:pt idx="1">
                  <c:v>W13 (Feb ' 22)</c:v>
                </c:pt>
              </c:strCache>
            </c:strRef>
          </c:cat>
          <c:val>
            <c:numRef>
              <c:f>Sheet1!$E$2:$E$3</c:f>
              <c:numCache>
                <c:formatCode>General</c:formatCode>
                <c:ptCount val="2"/>
                <c:pt idx="0">
                  <c:v>24</c:v>
                </c:pt>
                <c:pt idx="1">
                  <c:v>25</c:v>
                </c:pt>
              </c:numCache>
            </c:numRef>
          </c:val>
          <c:extLst>
            <c:ext xmlns:c16="http://schemas.microsoft.com/office/drawing/2014/chart" uri="{C3380CC4-5D6E-409C-BE32-E72D297353CC}">
              <c16:uniqueId val="{00000003-6E67-46EB-9ACA-B27CC0DF825E}"/>
            </c:ext>
          </c:extLst>
        </c:ser>
        <c:dLbls>
          <c:showLegendKey val="0"/>
          <c:showVal val="0"/>
          <c:showCatName val="0"/>
          <c:showSerName val="0"/>
          <c:showPercent val="0"/>
          <c:showBubbleSize val="0"/>
        </c:dLbls>
        <c:gapWidth val="50"/>
        <c:overlap val="100"/>
        <c:axId val="430960032"/>
        <c:axId val="430976432"/>
      </c:barChart>
      <c:catAx>
        <c:axId val="430960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b"/>
        <c:numFmt formatCode="0%" sourceLinked="1"/>
        <c:majorTickMark val="none"/>
        <c:minorTickMark val="none"/>
        <c:tickLblPos val="nextTo"/>
        <c:crossAx val="4309600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65348294632E-2"/>
          <c:y val="4.0726964124212547E-2"/>
          <c:w val="0.8793862649971802"/>
          <c:h val="0.69647070928087484"/>
        </c:manualLayout>
      </c:layout>
      <c:lineChart>
        <c:grouping val="standard"/>
        <c:varyColors val="0"/>
        <c:ser>
          <c:idx val="0"/>
          <c:order val="0"/>
          <c:spPr>
            <a:ln w="28575">
              <a:solidFill>
                <a:srgbClr val="C00000"/>
              </a:solidFill>
              <a:prstDash val="solid"/>
            </a:ln>
          </c:spPr>
          <c:marker>
            <c:symbol val="none"/>
          </c:marker>
          <c:dPt>
            <c:idx val="29"/>
            <c:bubble3D val="0"/>
            <c:extLst>
              <c:ext xmlns:c16="http://schemas.microsoft.com/office/drawing/2014/chart" uri="{C3380CC4-5D6E-409C-BE32-E72D297353CC}">
                <c16:uniqueId val="{00000000-9B4E-4014-A53D-9DAB66F66A9A}"/>
              </c:ext>
            </c:extLst>
          </c:dPt>
          <c:dPt>
            <c:idx val="79"/>
            <c:bubble3D val="0"/>
            <c:extLst>
              <c:ext xmlns:c16="http://schemas.microsoft.com/office/drawing/2014/chart" uri="{C3380CC4-5D6E-409C-BE32-E72D297353CC}">
                <c16:uniqueId val="{00000001-9B4E-4014-A53D-9DAB66F66A9A}"/>
              </c:ext>
            </c:extLst>
          </c:dPt>
          <c:dPt>
            <c:idx val="202"/>
            <c:bubble3D val="0"/>
            <c:extLst>
              <c:ext xmlns:c16="http://schemas.microsoft.com/office/drawing/2014/chart" uri="{C3380CC4-5D6E-409C-BE32-E72D297353CC}">
                <c16:uniqueId val="{00000002-9B4E-4014-A53D-9DAB66F66A9A}"/>
              </c:ext>
            </c:extLst>
          </c:dPt>
          <c:dPt>
            <c:idx val="207"/>
            <c:bubble3D val="0"/>
            <c:extLst>
              <c:ext xmlns:c16="http://schemas.microsoft.com/office/drawing/2014/chart" uri="{C3380CC4-5D6E-409C-BE32-E72D297353CC}">
                <c16:uniqueId val="{00000003-9B4E-4014-A53D-9DAB66F66A9A}"/>
              </c:ext>
            </c:extLst>
          </c:dPt>
          <c:dLbls>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4D8-4D48-8C1A-F841500A2AB4}"/>
                </c:ext>
              </c:extLst>
            </c:dLbl>
            <c:numFmt formatCode="0\%" sourceLinked="0"/>
            <c:spPr>
              <a:noFill/>
              <a:ln>
                <a:noFill/>
              </a:ln>
              <a:effectLst/>
            </c:spPr>
            <c:txPr>
              <a:bodyPr wrap="square" lIns="38100" tIns="19050" rIns="38100" bIns="19050" anchor="ctr">
                <a:spAutoFit/>
              </a:bodyPr>
              <a:lstStyle/>
              <a:p>
                <a:pPr>
                  <a:defRPr sz="2400">
                    <a:solidFill>
                      <a:srgbClr val="C00000"/>
                    </a:solidFill>
                    <a:latin typeface="+mn-lt"/>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Sheet1!$A$1:$BW$1</c:f>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f>Sheet1!$A$2:$BW$2</c:f>
              <c:numCache>
                <c:formatCode>General</c:formatCode>
                <c:ptCount val="74"/>
                <c:pt idx="0">
                  <c:v>0</c:v>
                </c:pt>
                <c:pt idx="1">
                  <c:v>#N/A</c:v>
                </c:pt>
                <c:pt idx="2">
                  <c:v>41</c:v>
                </c:pt>
                <c:pt idx="3">
                  <c:v>#N/A</c:v>
                </c:pt>
                <c:pt idx="4">
                  <c:v>40</c:v>
                </c:pt>
                <c:pt idx="5">
                  <c:v>40</c:v>
                </c:pt>
                <c:pt idx="6">
                  <c:v>44</c:v>
                </c:pt>
                <c:pt idx="7">
                  <c:v>#N/A</c:v>
                </c:pt>
                <c:pt idx="8">
                  <c:v>#N/A</c:v>
                </c:pt>
                <c:pt idx="9">
                  <c:v>#N/A</c:v>
                </c:pt>
                <c:pt idx="10">
                  <c:v>#N/A</c:v>
                </c:pt>
                <c:pt idx="11">
                  <c:v>#N/A</c:v>
                </c:pt>
                <c:pt idx="12">
                  <c:v>#N/A</c:v>
                </c:pt>
                <c:pt idx="13">
                  <c:v>#N/A</c:v>
                </c:pt>
                <c:pt idx="14">
                  <c:v>#N/A</c:v>
                </c:pt>
                <c:pt idx="15">
                  <c:v>#N/A</c:v>
                </c:pt>
                <c:pt idx="16">
                  <c:v>39</c:v>
                </c:pt>
                <c:pt idx="17">
                  <c:v>#N/A</c:v>
                </c:pt>
                <c:pt idx="18">
                  <c:v>#N/A</c:v>
                </c:pt>
                <c:pt idx="19">
                  <c:v>#N/A</c:v>
                </c:pt>
                <c:pt idx="20">
                  <c:v>#N/A</c:v>
                </c:pt>
                <c:pt idx="21">
                  <c:v>#N/A</c:v>
                </c:pt>
                <c:pt idx="22">
                  <c:v>34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31</c:v>
                </c:pt>
                <c:pt idx="49">
                  <c:v>#N/A</c:v>
                </c:pt>
                <c:pt idx="50">
                  <c:v>#N/A</c:v>
                </c:pt>
                <c:pt idx="51">
                  <c:v>#N/A</c:v>
                </c:pt>
                <c:pt idx="52">
                  <c:v>#N/A</c:v>
                </c:pt>
                <c:pt idx="53">
                  <c:v>#N/A</c:v>
                </c:pt>
                <c:pt idx="54">
                  <c:v>#N/A</c:v>
                </c:pt>
                <c:pt idx="55">
                  <c:v>#N/A</c:v>
                </c:pt>
                <c:pt idx="56">
                  <c:v>29</c:v>
                </c:pt>
                <c:pt idx="57">
                  <c:v>#N/A</c:v>
                </c:pt>
                <c:pt idx="58">
                  <c:v>#N/A</c:v>
                </c:pt>
                <c:pt idx="59">
                  <c:v>#N/A</c:v>
                </c:pt>
                <c:pt idx="60">
                  <c:v>#N/A</c:v>
                </c:pt>
                <c:pt idx="61">
                  <c:v>#N/A</c:v>
                </c:pt>
                <c:pt idx="62">
                  <c:v>#N/A</c:v>
                </c:pt>
                <c:pt idx="63">
                  <c:v>27</c:v>
                </c:pt>
                <c:pt idx="64">
                  <c:v>#N/A</c:v>
                </c:pt>
                <c:pt idx="65">
                  <c:v>#N/A</c:v>
                </c:pt>
                <c:pt idx="66">
                  <c:v>#N/A</c:v>
                </c:pt>
                <c:pt idx="67">
                  <c:v>#N/A</c:v>
                </c:pt>
                <c:pt idx="68">
                  <c:v>#N/A</c:v>
                </c:pt>
                <c:pt idx="69">
                  <c:v>#N/A</c:v>
                </c:pt>
                <c:pt idx="70">
                  <c:v>#N/A</c:v>
                </c:pt>
                <c:pt idx="71">
                  <c:v>31</c:v>
                </c:pt>
                <c:pt idx="72">
                  <c:v>28</c:v>
                </c:pt>
                <c:pt idx="73">
                  <c:v>29</c:v>
                </c:pt>
              </c:numCache>
            </c:numRef>
          </c:val>
          <c:smooth val="0"/>
          <c:extLst>
            <c:ext xmlns:c16="http://schemas.microsoft.com/office/drawing/2014/chart" uri="{C3380CC4-5D6E-409C-BE32-E72D297353CC}">
              <c16:uniqueId val="{00000004-9B4E-4014-A53D-9DAB66F66A9A}"/>
            </c:ext>
          </c:extLst>
        </c:ser>
        <c:ser>
          <c:idx val="1"/>
          <c:order val="1"/>
          <c:spPr>
            <a:ln>
              <a:solidFill>
                <a:srgbClr val="0070C0"/>
              </a:solidFill>
            </a:ln>
          </c:spPr>
          <c:marker>
            <c:symbol val="none"/>
          </c:marker>
          <c:dLbls>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4D8-4D48-8C1A-F841500A2AB4}"/>
                </c:ext>
              </c:extLst>
            </c:dLbl>
            <c:numFmt formatCode="0\%" sourceLinked="0"/>
            <c:spPr>
              <a:noFill/>
              <a:ln>
                <a:noFill/>
              </a:ln>
              <a:effectLst/>
            </c:spPr>
            <c:txPr>
              <a:bodyPr wrap="square" lIns="38100" tIns="19050" rIns="38100" bIns="19050" anchor="ctr">
                <a:spAutoFit/>
              </a:bodyPr>
              <a:lstStyle/>
              <a:p>
                <a:pPr>
                  <a:defRPr sz="2400">
                    <a:solidFill>
                      <a:srgbClr val="0070C0"/>
                    </a:solidFill>
                    <a:latin typeface="+mn-lt"/>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Sheet1!$A$1:$BW$1</c:f>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f>Sheet1!$A$3:$BW$3</c:f>
              <c:numCache>
                <c:formatCode>General</c:formatCode>
                <c:ptCount val="74"/>
                <c:pt idx="0">
                  <c:v>0</c:v>
                </c:pt>
                <c:pt idx="1">
                  <c:v>#N/A</c:v>
                </c:pt>
                <c:pt idx="2">
                  <c:v>18</c:v>
                </c:pt>
                <c:pt idx="3">
                  <c:v>#N/A</c:v>
                </c:pt>
                <c:pt idx="4">
                  <c:v>18</c:v>
                </c:pt>
                <c:pt idx="5">
                  <c:v>17</c:v>
                </c:pt>
                <c:pt idx="6">
                  <c:v>16</c:v>
                </c:pt>
                <c:pt idx="7">
                  <c:v>#N/A</c:v>
                </c:pt>
                <c:pt idx="8">
                  <c:v>#N/A</c:v>
                </c:pt>
                <c:pt idx="9">
                  <c:v>#N/A</c:v>
                </c:pt>
                <c:pt idx="10">
                  <c:v>#N/A</c:v>
                </c:pt>
                <c:pt idx="11">
                  <c:v>#N/A</c:v>
                </c:pt>
                <c:pt idx="12">
                  <c:v>#N/A</c:v>
                </c:pt>
                <c:pt idx="13">
                  <c:v>#N/A</c:v>
                </c:pt>
                <c:pt idx="14">
                  <c:v>#N/A</c:v>
                </c:pt>
                <c:pt idx="15">
                  <c:v>#N/A</c:v>
                </c:pt>
                <c:pt idx="16">
                  <c:v>18</c:v>
                </c:pt>
                <c:pt idx="17">
                  <c:v>#N/A</c:v>
                </c:pt>
                <c:pt idx="18">
                  <c:v>#N/A</c:v>
                </c:pt>
                <c:pt idx="19">
                  <c:v>#N/A</c:v>
                </c:pt>
                <c:pt idx="20">
                  <c:v>#N/A</c:v>
                </c:pt>
                <c:pt idx="21">
                  <c:v>#N/A</c:v>
                </c:pt>
                <c:pt idx="22">
                  <c:v>17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17</c:v>
                </c:pt>
                <c:pt idx="49">
                  <c:v>#N/A</c:v>
                </c:pt>
                <c:pt idx="50">
                  <c:v>#N/A</c:v>
                </c:pt>
                <c:pt idx="51">
                  <c:v>#N/A</c:v>
                </c:pt>
                <c:pt idx="52">
                  <c:v>#N/A</c:v>
                </c:pt>
                <c:pt idx="53">
                  <c:v>#N/A</c:v>
                </c:pt>
                <c:pt idx="54">
                  <c:v>#N/A</c:v>
                </c:pt>
                <c:pt idx="55">
                  <c:v>#N/A</c:v>
                </c:pt>
                <c:pt idx="56">
                  <c:v>18</c:v>
                </c:pt>
                <c:pt idx="57">
                  <c:v>#N/A</c:v>
                </c:pt>
                <c:pt idx="58">
                  <c:v>#N/A</c:v>
                </c:pt>
                <c:pt idx="59">
                  <c:v>#N/A</c:v>
                </c:pt>
                <c:pt idx="60">
                  <c:v>#N/A</c:v>
                </c:pt>
                <c:pt idx="61">
                  <c:v>#N/A</c:v>
                </c:pt>
                <c:pt idx="62">
                  <c:v>#N/A</c:v>
                </c:pt>
                <c:pt idx="63">
                  <c:v>17</c:v>
                </c:pt>
                <c:pt idx="64">
                  <c:v>#N/A</c:v>
                </c:pt>
                <c:pt idx="65">
                  <c:v>#N/A</c:v>
                </c:pt>
                <c:pt idx="66">
                  <c:v>#N/A</c:v>
                </c:pt>
                <c:pt idx="67">
                  <c:v>#N/A</c:v>
                </c:pt>
                <c:pt idx="68">
                  <c:v>#N/A</c:v>
                </c:pt>
                <c:pt idx="69">
                  <c:v>#N/A</c:v>
                </c:pt>
                <c:pt idx="70">
                  <c:v>#N/A</c:v>
                </c:pt>
                <c:pt idx="71">
                  <c:v>16</c:v>
                </c:pt>
                <c:pt idx="72">
                  <c:v>17</c:v>
                </c:pt>
                <c:pt idx="73">
                  <c:v>18</c:v>
                </c:pt>
              </c:numCache>
            </c:numRef>
          </c:val>
          <c:smooth val="0"/>
          <c:extLst>
            <c:ext xmlns:c16="http://schemas.microsoft.com/office/drawing/2014/chart" uri="{C3380CC4-5D6E-409C-BE32-E72D297353CC}">
              <c16:uniqueId val="{00000005-9B4E-4014-A53D-9DAB66F66A9A}"/>
            </c:ext>
          </c:extLst>
        </c:ser>
        <c:ser>
          <c:idx val="2"/>
          <c:order val="2"/>
          <c:spPr>
            <a:ln>
              <a:solidFill>
                <a:schemeClr val="accent1">
                  <a:lumMod val="75000"/>
                </a:schemeClr>
              </a:solidFill>
            </a:ln>
          </c:spPr>
          <c:marker>
            <c:symbol val="none"/>
          </c:marker>
          <c:dLbls>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D8-4D48-8C1A-F841500A2AB4}"/>
                </c:ext>
              </c:extLst>
            </c:dLbl>
            <c:numFmt formatCode="0\%" sourceLinked="0"/>
            <c:spPr>
              <a:noFill/>
              <a:ln>
                <a:noFill/>
              </a:ln>
              <a:effectLst/>
            </c:spPr>
            <c:txPr>
              <a:bodyPr wrap="square" lIns="38100" tIns="19050" rIns="38100" bIns="19050" anchor="ctr">
                <a:spAutoFit/>
              </a:bodyPr>
              <a:lstStyle/>
              <a:p>
                <a:pPr>
                  <a:defRPr sz="2400">
                    <a:solidFill>
                      <a:srgbClr val="568440"/>
                    </a:solidFill>
                    <a:latin typeface="+mn-lt"/>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Sheet1!$A$1:$BW$1</c:f>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f>Sheet1!$A$4:$BW$4</c:f>
              <c:numCache>
                <c:formatCode>General</c:formatCode>
                <c:ptCount val="74"/>
                <c:pt idx="0">
                  <c:v>0</c:v>
                </c:pt>
                <c:pt idx="1">
                  <c:v>#N/A</c:v>
                </c:pt>
                <c:pt idx="2">
                  <c:v>35</c:v>
                </c:pt>
                <c:pt idx="3">
                  <c:v>#N/A</c:v>
                </c:pt>
                <c:pt idx="4">
                  <c:v>36</c:v>
                </c:pt>
                <c:pt idx="5">
                  <c:v>36</c:v>
                </c:pt>
                <c:pt idx="6">
                  <c:v>34</c:v>
                </c:pt>
                <c:pt idx="7">
                  <c:v>#N/A</c:v>
                </c:pt>
                <c:pt idx="8">
                  <c:v>#N/A</c:v>
                </c:pt>
                <c:pt idx="9">
                  <c:v>#N/A</c:v>
                </c:pt>
                <c:pt idx="10">
                  <c:v>#N/A</c:v>
                </c:pt>
                <c:pt idx="11">
                  <c:v>#N/A</c:v>
                </c:pt>
                <c:pt idx="12">
                  <c:v>#N/A</c:v>
                </c:pt>
                <c:pt idx="13">
                  <c:v>#N/A</c:v>
                </c:pt>
                <c:pt idx="14">
                  <c:v>#N/A</c:v>
                </c:pt>
                <c:pt idx="15">
                  <c:v>#N/A</c:v>
                </c:pt>
                <c:pt idx="16">
                  <c:v>39</c:v>
                </c:pt>
                <c:pt idx="17">
                  <c:v>#N/A</c:v>
                </c:pt>
                <c:pt idx="18">
                  <c:v>#N/A</c:v>
                </c:pt>
                <c:pt idx="19">
                  <c:v>#N/A</c:v>
                </c:pt>
                <c:pt idx="20">
                  <c:v>#N/A</c:v>
                </c:pt>
                <c:pt idx="21">
                  <c:v>#N/A</c:v>
                </c:pt>
                <c:pt idx="22">
                  <c:v>46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45</c:v>
                </c:pt>
                <c:pt idx="49">
                  <c:v>#N/A</c:v>
                </c:pt>
                <c:pt idx="50">
                  <c:v>#N/A</c:v>
                </c:pt>
                <c:pt idx="51">
                  <c:v>#N/A</c:v>
                </c:pt>
                <c:pt idx="52">
                  <c:v>#N/A</c:v>
                </c:pt>
                <c:pt idx="53">
                  <c:v>#N/A</c:v>
                </c:pt>
                <c:pt idx="54">
                  <c:v>#N/A</c:v>
                </c:pt>
                <c:pt idx="55">
                  <c:v>#N/A</c:v>
                </c:pt>
                <c:pt idx="56">
                  <c:v>47</c:v>
                </c:pt>
                <c:pt idx="57">
                  <c:v>#N/A</c:v>
                </c:pt>
                <c:pt idx="58">
                  <c:v>#N/A</c:v>
                </c:pt>
                <c:pt idx="59">
                  <c:v>#N/A</c:v>
                </c:pt>
                <c:pt idx="60">
                  <c:v>#N/A</c:v>
                </c:pt>
                <c:pt idx="61">
                  <c:v>#N/A</c:v>
                </c:pt>
                <c:pt idx="62">
                  <c:v>#N/A</c:v>
                </c:pt>
                <c:pt idx="63">
                  <c:v>48</c:v>
                </c:pt>
                <c:pt idx="64">
                  <c:v>#N/A</c:v>
                </c:pt>
                <c:pt idx="65">
                  <c:v>#N/A</c:v>
                </c:pt>
                <c:pt idx="66">
                  <c:v>#N/A</c:v>
                </c:pt>
                <c:pt idx="67">
                  <c:v>#N/A</c:v>
                </c:pt>
                <c:pt idx="68">
                  <c:v>#N/A</c:v>
                </c:pt>
                <c:pt idx="69">
                  <c:v>#N/A</c:v>
                </c:pt>
                <c:pt idx="70">
                  <c:v>#N/A</c:v>
                </c:pt>
                <c:pt idx="71">
                  <c:v>45</c:v>
                </c:pt>
                <c:pt idx="72">
                  <c:v>46</c:v>
                </c:pt>
                <c:pt idx="73">
                  <c:v>46</c:v>
                </c:pt>
              </c:numCache>
            </c:numRef>
          </c:val>
          <c:smooth val="0"/>
          <c:extLst>
            <c:ext xmlns:c16="http://schemas.microsoft.com/office/drawing/2014/chart" uri="{C3380CC4-5D6E-409C-BE32-E72D297353CC}">
              <c16:uniqueId val="{00000006-9B4E-4014-A53D-9DAB66F66A9A}"/>
            </c:ext>
          </c:extLst>
        </c:ser>
        <c:ser>
          <c:idx val="3"/>
          <c:order val="3"/>
          <c:spPr>
            <a:ln>
              <a:solidFill>
                <a:schemeClr val="bg1">
                  <a:lumMod val="65000"/>
                </a:schemeClr>
              </a:solidFill>
            </a:ln>
          </c:spPr>
          <c:marker>
            <c:symbol val="none"/>
          </c:marker>
          <c:dLbls>
            <c:dLbl>
              <c:idx val="47"/>
              <c:delete val="1"/>
              <c:extLst>
                <c:ext xmlns:c15="http://schemas.microsoft.com/office/drawing/2012/chart" uri="{CE6537A1-D6FC-4f65-9D91-7224C49458BB}"/>
                <c:ext xmlns:c16="http://schemas.microsoft.com/office/drawing/2014/chart" uri="{C3380CC4-5D6E-409C-BE32-E72D297353CC}">
                  <c16:uniqueId val="{00000008-03A2-4085-8733-BD6DAF336FD2}"/>
                </c:ext>
              </c:extLst>
            </c:dLbl>
            <c:dLbl>
              <c:idx val="55"/>
              <c:delete val="1"/>
              <c:extLst>
                <c:ext xmlns:c15="http://schemas.microsoft.com/office/drawing/2012/chart" uri="{CE6537A1-D6FC-4f65-9D91-7224C49458BB}"/>
                <c:ext xmlns:c16="http://schemas.microsoft.com/office/drawing/2014/chart" uri="{C3380CC4-5D6E-409C-BE32-E72D297353CC}">
                  <c16:uniqueId val="{00000007-F96B-4BE1-8868-F7F09064D352}"/>
                </c:ext>
              </c:extLst>
            </c:dLbl>
            <c:dLbl>
              <c:idx val="62"/>
              <c:delete val="1"/>
              <c:extLst>
                <c:ext xmlns:c15="http://schemas.microsoft.com/office/drawing/2012/chart" uri="{CE6537A1-D6FC-4f65-9D91-7224C49458BB}"/>
                <c:ext xmlns:c16="http://schemas.microsoft.com/office/drawing/2014/chart" uri="{C3380CC4-5D6E-409C-BE32-E72D297353CC}">
                  <c16:uniqueId val="{00000007-E4A8-4A1D-879F-0BCF902EBDDC}"/>
                </c:ext>
              </c:extLst>
            </c:dLbl>
            <c:dLbl>
              <c:idx val="70"/>
              <c:delete val="1"/>
              <c:extLst>
                <c:ext xmlns:c15="http://schemas.microsoft.com/office/drawing/2012/chart" uri="{CE6537A1-D6FC-4f65-9D91-7224C49458BB}"/>
                <c:ext xmlns:c16="http://schemas.microsoft.com/office/drawing/2014/chart" uri="{C3380CC4-5D6E-409C-BE32-E72D297353CC}">
                  <c16:uniqueId val="{00000007-1F21-4C3E-8793-E66786CFF081}"/>
                </c:ext>
              </c:extLst>
            </c:dLbl>
            <c:dLbl>
              <c:idx val="71"/>
              <c:delete val="1"/>
              <c:extLst>
                <c:ext xmlns:c15="http://schemas.microsoft.com/office/drawing/2012/chart" uri="{CE6537A1-D6FC-4f65-9D91-7224C49458BB}"/>
                <c:ext xmlns:c16="http://schemas.microsoft.com/office/drawing/2014/chart" uri="{C3380CC4-5D6E-409C-BE32-E72D297353CC}">
                  <c16:uniqueId val="{00000007-0C25-47F1-92C6-29085CF410C9}"/>
                </c:ext>
              </c:extLst>
            </c:dLbl>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4D8-4D48-8C1A-F841500A2AB4}"/>
                </c:ext>
              </c:extLst>
            </c:dLbl>
            <c:numFmt formatCode="0\%" sourceLinked="0"/>
            <c:spPr>
              <a:noFill/>
              <a:ln>
                <a:noFill/>
              </a:ln>
              <a:effectLst/>
            </c:spPr>
            <c:txPr>
              <a:bodyPr wrap="square" lIns="38100" tIns="19050" rIns="38100" bIns="19050" anchor="ctr">
                <a:spAutoFit/>
              </a:bodyPr>
              <a:lstStyle/>
              <a:p>
                <a:pPr>
                  <a:defRPr sz="2400">
                    <a:solidFill>
                      <a:srgbClr val="A6A6A6"/>
                    </a:solidFill>
                    <a:latin typeface="+mn-lt"/>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Sheet1!$A$1:$BW$1</c:f>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f>Sheet1!$A$5:$BW$5</c:f>
              <c:numCache>
                <c:formatCode>General</c:formatCode>
                <c:ptCount val="74"/>
                <c:pt idx="0">
                  <c:v>0</c:v>
                </c:pt>
                <c:pt idx="1">
                  <c:v>#N/A</c:v>
                </c:pt>
                <c:pt idx="2">
                  <c:v>6</c:v>
                </c:pt>
                <c:pt idx="3">
                  <c:v>#N/A</c:v>
                </c:pt>
                <c:pt idx="4">
                  <c:v>6</c:v>
                </c:pt>
                <c:pt idx="5">
                  <c:v>6</c:v>
                </c:pt>
                <c:pt idx="6">
                  <c:v>6</c:v>
                </c:pt>
                <c:pt idx="7">
                  <c:v>#N/A</c:v>
                </c:pt>
                <c:pt idx="8">
                  <c:v>#N/A</c:v>
                </c:pt>
                <c:pt idx="9">
                  <c:v>#N/A</c:v>
                </c:pt>
                <c:pt idx="10">
                  <c:v>#N/A</c:v>
                </c:pt>
                <c:pt idx="11">
                  <c:v>#N/A</c:v>
                </c:pt>
                <c:pt idx="12">
                  <c:v>#N/A</c:v>
                </c:pt>
                <c:pt idx="13">
                  <c:v>#N/A</c:v>
                </c:pt>
                <c:pt idx="14">
                  <c:v>#N/A</c:v>
                </c:pt>
                <c:pt idx="15">
                  <c:v>#N/A</c:v>
                </c:pt>
                <c:pt idx="16">
                  <c:v>5</c:v>
                </c:pt>
                <c:pt idx="17">
                  <c:v>#N/A</c:v>
                </c:pt>
                <c:pt idx="18">
                  <c:v>#N/A</c:v>
                </c:pt>
                <c:pt idx="19">
                  <c:v>#N/A</c:v>
                </c:pt>
                <c:pt idx="20">
                  <c:v>#N/A</c:v>
                </c:pt>
                <c:pt idx="21">
                  <c:v>#N/A</c:v>
                </c:pt>
                <c:pt idx="22">
                  <c:v>5</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c:v>
                </c:pt>
                <c:pt idx="49">
                  <c:v>#N/A</c:v>
                </c:pt>
                <c:pt idx="50">
                  <c:v>#N/A</c:v>
                </c:pt>
                <c:pt idx="51">
                  <c:v>#N/A</c:v>
                </c:pt>
                <c:pt idx="52">
                  <c:v>#N/A</c:v>
                </c:pt>
                <c:pt idx="53">
                  <c:v>#N/A</c:v>
                </c:pt>
                <c:pt idx="54">
                  <c:v>#N/A</c:v>
                </c:pt>
                <c:pt idx="55">
                  <c:v>#N/A</c:v>
                </c:pt>
                <c:pt idx="56">
                  <c:v>6</c:v>
                </c:pt>
                <c:pt idx="57">
                  <c:v>#N/A</c:v>
                </c:pt>
                <c:pt idx="58">
                  <c:v>#N/A</c:v>
                </c:pt>
                <c:pt idx="59">
                  <c:v>#N/A</c:v>
                </c:pt>
                <c:pt idx="60">
                  <c:v>#N/A</c:v>
                </c:pt>
                <c:pt idx="61">
                  <c:v>#N/A</c:v>
                </c:pt>
                <c:pt idx="62">
                  <c:v>#N/A</c:v>
                </c:pt>
                <c:pt idx="63">
                  <c:v>7</c:v>
                </c:pt>
                <c:pt idx="64">
                  <c:v>#N/A</c:v>
                </c:pt>
                <c:pt idx="65">
                  <c:v>#N/A</c:v>
                </c:pt>
                <c:pt idx="66">
                  <c:v>#N/A</c:v>
                </c:pt>
                <c:pt idx="67">
                  <c:v>#N/A</c:v>
                </c:pt>
                <c:pt idx="68">
                  <c:v>#N/A</c:v>
                </c:pt>
                <c:pt idx="69">
                  <c:v>#N/A</c:v>
                </c:pt>
                <c:pt idx="70">
                  <c:v>#N/A</c:v>
                </c:pt>
                <c:pt idx="71">
                  <c:v>8</c:v>
                </c:pt>
                <c:pt idx="72">
                  <c:v>8</c:v>
                </c:pt>
                <c:pt idx="73">
                  <c:v>7</c:v>
                </c:pt>
              </c:numCache>
            </c:numRef>
          </c:val>
          <c:smooth val="0"/>
          <c:extLst>
            <c:ext xmlns:c16="http://schemas.microsoft.com/office/drawing/2014/chart" uri="{C3380CC4-5D6E-409C-BE32-E72D297353CC}">
              <c16:uniqueId val="{00000007-9B4E-4014-A53D-9DAB66F66A9A}"/>
            </c:ext>
          </c:extLst>
        </c:ser>
        <c:dLbls>
          <c:dLblPos val="t"/>
          <c:showLegendKey val="0"/>
          <c:showVal val="1"/>
          <c:showCatName val="0"/>
          <c:showSerName val="0"/>
          <c:showPercent val="0"/>
          <c:showBubbleSize val="0"/>
        </c:dLbls>
        <c:smooth val="0"/>
        <c:axId val="90653056"/>
        <c:axId val="90654592"/>
        <c:extLst>
          <c:ext xmlns:c15="http://schemas.microsoft.com/office/drawing/2012/chart" uri="{02D57815-91ED-43cb-92C2-25804820EDAC}">
            <c15:filteredLineSeries>
              <c15:ser>
                <c:idx val="4"/>
                <c:order val="4"/>
                <c:marker>
                  <c:symbol val="none"/>
                </c:marker>
                <c:dLbls>
                  <c:spPr>
                    <a:noFill/>
                    <a:ln>
                      <a:noFill/>
                    </a:ln>
                    <a:effectLst/>
                  </c:spPr>
                  <c:dLblPos val="t"/>
                  <c:showLegendKey val="0"/>
                  <c:showVal val="1"/>
                  <c:showCatName val="0"/>
                  <c:showSerName val="0"/>
                  <c:showPercent val="0"/>
                  <c:showBubbleSize val="0"/>
                  <c:showLeaderLines val="0"/>
                  <c:extLst>
                    <c:ext uri="{CE6537A1-D6FC-4f65-9D91-7224C49458BB}">
                      <c15:showLeaderLines val="1"/>
                    </c:ext>
                  </c:extLst>
                </c:dLbls>
                <c:cat>
                  <c:numRef>
                    <c:extLst>
                      <c:ext uri="{02D57815-91ED-43cb-92C2-25804820EDAC}">
                        <c15:formulaRef>
                          <c15:sqref>Sheet1!$A$1:$BW$1</c15:sqref>
                        </c15:formulaRef>
                      </c:ext>
                    </c:extLst>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extLst>
                      <c:ext uri="{02D57815-91ED-43cb-92C2-25804820EDAC}">
                        <c15:formulaRef>
                          <c15:sqref>Sheet1!$A$6:$BW$6</c15:sqref>
                        </c15:formulaRef>
                      </c:ext>
                    </c:extLst>
                    <c:numCache>
                      <c:formatCode>General</c:formatCode>
                      <c:ptCount val="74"/>
                      <c:pt idx="5">
                        <c:v>2</c:v>
                      </c:pt>
                      <c:pt idx="6">
                        <c:v>10</c:v>
                      </c:pt>
                      <c:pt idx="7">
                        <c:v>10</c:v>
                      </c:pt>
                      <c:pt idx="8">
                        <c:v>10</c:v>
                      </c:pt>
                      <c:pt idx="9">
                        <c:v>10</c:v>
                      </c:pt>
                      <c:pt idx="10">
                        <c:v>10</c:v>
                      </c:pt>
                      <c:pt idx="11">
                        <c:v>10</c:v>
                      </c:pt>
                      <c:pt idx="12">
                        <c:v>10</c:v>
                      </c:pt>
                      <c:pt idx="13">
                        <c:v>10</c:v>
                      </c:pt>
                      <c:pt idx="14">
                        <c:v>10</c:v>
                      </c:pt>
                      <c:pt idx="15">
                        <c:v>10</c:v>
                      </c:pt>
                      <c:pt idx="16">
                        <c:v>10</c:v>
                      </c:pt>
                      <c:pt idx="17">
                        <c:v>10</c:v>
                      </c:pt>
                      <c:pt idx="18">
                        <c:v>2</c:v>
                      </c:pt>
                      <c:pt idx="19">
                        <c:v>10</c:v>
                      </c:pt>
                      <c:pt idx="20">
                        <c:v>10</c:v>
                      </c:pt>
                      <c:pt idx="21">
                        <c:v>10</c:v>
                      </c:pt>
                      <c:pt idx="22">
                        <c:v>10</c:v>
                      </c:pt>
                      <c:pt idx="23">
                        <c:v>10</c:v>
                      </c:pt>
                      <c:pt idx="24">
                        <c:v>10</c:v>
                      </c:pt>
                      <c:pt idx="25">
                        <c:v>10</c:v>
                      </c:pt>
                      <c:pt idx="26">
                        <c:v>10</c:v>
                      </c:pt>
                      <c:pt idx="27">
                        <c:v>10</c:v>
                      </c:pt>
                      <c:pt idx="28">
                        <c:v>10</c:v>
                      </c:pt>
                      <c:pt idx="29">
                        <c:v>10</c:v>
                      </c:pt>
                      <c:pt idx="30">
                        <c:v>2</c:v>
                      </c:pt>
                    </c:numCache>
                  </c:numRef>
                </c:val>
                <c:smooth val="0"/>
                <c:extLst>
                  <c:ext xmlns:c16="http://schemas.microsoft.com/office/drawing/2014/chart" uri="{C3380CC4-5D6E-409C-BE32-E72D297353CC}">
                    <c16:uniqueId val="{00000004-897B-46E9-B6C3-AA4F49355F4B}"/>
                  </c:ext>
                </c:extLst>
              </c15:ser>
            </c15:filteredLineSeries>
          </c:ext>
        </c:extLst>
      </c:lineChart>
      <c:dateAx>
        <c:axId val="90653056"/>
        <c:scaling>
          <c:orientation val="minMax"/>
          <c:min val="42005"/>
        </c:scaling>
        <c:delete val="0"/>
        <c:axPos val="b"/>
        <c:numFmt formatCode="mmm\&#10;yyyy" sourceLinked="0"/>
        <c:majorTickMark val="out"/>
        <c:minorTickMark val="none"/>
        <c:tickLblPos val="nextTo"/>
        <c:spPr>
          <a:ln w="4215">
            <a:solidFill>
              <a:schemeClr val="bg1">
                <a:lumMod val="50000"/>
              </a:schemeClr>
            </a:solidFill>
            <a:prstDash val="solid"/>
          </a:ln>
        </c:spPr>
        <c:txPr>
          <a:bodyPr rot="0" vert="horz"/>
          <a:lstStyle/>
          <a:p>
            <a:pPr>
              <a:defRPr sz="800" b="0" i="0" u="none" strike="noStrike" baseline="0">
                <a:solidFill>
                  <a:schemeClr val="bg1"/>
                </a:solidFill>
                <a:latin typeface="Arial"/>
                <a:ea typeface="Arial"/>
                <a:cs typeface="Arial"/>
              </a:defRPr>
            </a:pPr>
            <a:endParaRPr lang="en-US"/>
          </a:p>
        </c:txPr>
        <c:crossAx val="90654592"/>
        <c:crosses val="autoZero"/>
        <c:auto val="1"/>
        <c:lblOffset val="100"/>
        <c:baseTimeUnit val="months"/>
        <c:majorUnit val="12"/>
        <c:majorTimeUnit val="months"/>
        <c:minorUnit val="12"/>
        <c:minorTimeUnit val="months"/>
      </c:dateAx>
      <c:valAx>
        <c:axId val="90654592"/>
        <c:scaling>
          <c:orientation val="minMax"/>
          <c:max val="50"/>
          <c:min val="0"/>
        </c:scaling>
        <c:delete val="0"/>
        <c:axPos val="l"/>
        <c:numFmt formatCode="#,##0" sourceLinked="0"/>
        <c:majorTickMark val="out"/>
        <c:minorTickMark val="none"/>
        <c:tickLblPos val="nextTo"/>
        <c:spPr>
          <a:ln w="4215">
            <a:solidFill>
              <a:schemeClr val="bg1">
                <a:lumMod val="50000"/>
              </a:schemeClr>
            </a:solidFill>
            <a:prstDash val="solid"/>
          </a:ln>
        </c:spPr>
        <c:txPr>
          <a:bodyPr rot="0" vert="horz"/>
          <a:lstStyle/>
          <a:p>
            <a:pPr>
              <a:defRPr sz="1600" b="0" i="0" u="none" strike="noStrike" baseline="0">
                <a:solidFill>
                  <a:schemeClr val="bg1">
                    <a:lumMod val="50000"/>
                  </a:schemeClr>
                </a:solidFill>
                <a:latin typeface="Segoe UI Light" panose="020B0502040204020203" pitchFamily="34" charset="0"/>
                <a:ea typeface="Arial"/>
                <a:cs typeface="Segoe UI Light" panose="020B0502040204020203" pitchFamily="34" charset="0"/>
              </a:defRPr>
            </a:pPr>
            <a:endParaRPr lang="en-US"/>
          </a:p>
        </c:txPr>
        <c:crossAx val="90653056"/>
        <c:crossesAt val="42005"/>
        <c:crossBetween val="between"/>
        <c:majorUnit val="10"/>
      </c:valAx>
      <c:spPr>
        <a:noFill/>
        <a:ln w="33722">
          <a:noFill/>
        </a:ln>
      </c:spPr>
    </c:plotArea>
    <c:plotVisOnly val="1"/>
    <c:dispBlanksAs val="gap"/>
    <c:showDLblsOverMax val="0"/>
  </c:chart>
  <c:spPr>
    <a:noFill/>
    <a:ln>
      <a:noFill/>
    </a:ln>
  </c:spPr>
  <c:txPr>
    <a:bodyPr/>
    <a:lstStyle/>
    <a:p>
      <a:pPr>
        <a:defRPr sz="2124" b="1" i="0" u="none" strike="noStrike" baseline="0">
          <a:solidFill>
            <a:schemeClr val="tx1"/>
          </a:solidFill>
          <a:latin typeface="RotisSansSerifExtraBold"/>
          <a:ea typeface="RotisSansSerifExtraBold"/>
          <a:cs typeface="RotisSansSerifExtraBold"/>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230784493495"/>
          <c:y val="0.14657525124993329"/>
          <c:w val="0.60171321240302966"/>
          <c:h val="0.81844078407074716"/>
        </c:manualLayout>
      </c:layout>
      <c:barChart>
        <c:barDir val="bar"/>
        <c:grouping val="percentStacked"/>
        <c:varyColors val="0"/>
        <c:ser>
          <c:idx val="0"/>
          <c:order val="0"/>
          <c:tx>
            <c:strRef>
              <c:f>Sheet1!$B$1</c:f>
              <c:strCache>
                <c:ptCount val="1"/>
                <c:pt idx="0">
                  <c:v>% Should allow</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W13 (Feb '22)</c:v>
                </c:pt>
                <c:pt idx="1">
                  <c:v>W12 (Jul '21)</c:v>
                </c:pt>
                <c:pt idx="2">
                  <c:v>W13 (Feb '22)</c:v>
                </c:pt>
                <c:pt idx="3">
                  <c:v>W12 (Jul '21)</c:v>
                </c:pt>
                <c:pt idx="4">
                  <c:v>W13 (Feb '22)</c:v>
                </c:pt>
                <c:pt idx="5">
                  <c:v>W12 (Jul '21)</c:v>
                </c:pt>
                <c:pt idx="6">
                  <c:v>W13 (Feb '22)</c:v>
                </c:pt>
                <c:pt idx="7">
                  <c:v>W12 (Jul '21)</c:v>
                </c:pt>
              </c:strCache>
            </c:strRef>
          </c:cat>
          <c:val>
            <c:numRef>
              <c:f>Sheet1!$B$2:$B$9</c:f>
              <c:numCache>
                <c:formatCode>General</c:formatCode>
                <c:ptCount val="8"/>
                <c:pt idx="0">
                  <c:v>66</c:v>
                </c:pt>
                <c:pt idx="1">
                  <c:v>65</c:v>
                </c:pt>
                <c:pt idx="2">
                  <c:v>59</c:v>
                </c:pt>
                <c:pt idx="3">
                  <c:v>55</c:v>
                </c:pt>
                <c:pt idx="4">
                  <c:v>76</c:v>
                </c:pt>
                <c:pt idx="5">
                  <c:v>77</c:v>
                </c:pt>
                <c:pt idx="6">
                  <c:v>73</c:v>
                </c:pt>
                <c:pt idx="7">
                  <c:v>67</c:v>
                </c:pt>
              </c:numCache>
            </c:numRef>
          </c:val>
          <c:extLst>
            <c:ext xmlns:c16="http://schemas.microsoft.com/office/drawing/2014/chart" uri="{C3380CC4-5D6E-409C-BE32-E72D297353CC}">
              <c16:uniqueId val="{00000000-6083-4466-A0BC-E7D4B4522CFD}"/>
            </c:ext>
          </c:extLst>
        </c:ser>
        <c:ser>
          <c:idx val="1"/>
          <c:order val="1"/>
          <c:tx>
            <c:strRef>
              <c:f>Sheet1!$C$1</c:f>
              <c:strCache>
                <c:ptCount val="1"/>
                <c:pt idx="0">
                  <c:v>% Don’t know</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W13 (Feb '22)</c:v>
                </c:pt>
                <c:pt idx="1">
                  <c:v>W12 (Jul '21)</c:v>
                </c:pt>
                <c:pt idx="2">
                  <c:v>W13 (Feb '22)</c:v>
                </c:pt>
                <c:pt idx="3">
                  <c:v>W12 (Jul '21)</c:v>
                </c:pt>
                <c:pt idx="4">
                  <c:v>W13 (Feb '22)</c:v>
                </c:pt>
                <c:pt idx="5">
                  <c:v>W12 (Jul '21)</c:v>
                </c:pt>
                <c:pt idx="6">
                  <c:v>W13 (Feb '22)</c:v>
                </c:pt>
                <c:pt idx="7">
                  <c:v>W12 (Jul '21)</c:v>
                </c:pt>
              </c:strCache>
            </c:strRef>
          </c:cat>
          <c:val>
            <c:numRef>
              <c:f>Sheet1!$C$2:$C$9</c:f>
              <c:numCache>
                <c:formatCode>General</c:formatCode>
                <c:ptCount val="8"/>
                <c:pt idx="0">
                  <c:v>13</c:v>
                </c:pt>
                <c:pt idx="1">
                  <c:v>13</c:v>
                </c:pt>
                <c:pt idx="2">
                  <c:v>14</c:v>
                </c:pt>
                <c:pt idx="3">
                  <c:v>15</c:v>
                </c:pt>
                <c:pt idx="4">
                  <c:v>10</c:v>
                </c:pt>
                <c:pt idx="5">
                  <c:v>10</c:v>
                </c:pt>
                <c:pt idx="6">
                  <c:v>10</c:v>
                </c:pt>
                <c:pt idx="7">
                  <c:v>12</c:v>
                </c:pt>
              </c:numCache>
            </c:numRef>
          </c:val>
          <c:extLst>
            <c:ext xmlns:c16="http://schemas.microsoft.com/office/drawing/2014/chart" uri="{C3380CC4-5D6E-409C-BE32-E72D297353CC}">
              <c16:uniqueId val="{00000001-6083-4466-A0BC-E7D4B4522CFD}"/>
            </c:ext>
          </c:extLst>
        </c:ser>
        <c:ser>
          <c:idx val="3"/>
          <c:order val="2"/>
          <c:tx>
            <c:strRef>
              <c:f>Sheet1!$D$1</c:f>
              <c:strCache>
                <c:ptCount val="1"/>
                <c:pt idx="0">
                  <c:v>% Should not allow</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W13 (Feb '22)</c:v>
                </c:pt>
                <c:pt idx="1">
                  <c:v>W12 (Jul '21)</c:v>
                </c:pt>
                <c:pt idx="2">
                  <c:v>W13 (Feb '22)</c:v>
                </c:pt>
                <c:pt idx="3">
                  <c:v>W12 (Jul '21)</c:v>
                </c:pt>
                <c:pt idx="4">
                  <c:v>W13 (Feb '22)</c:v>
                </c:pt>
                <c:pt idx="5">
                  <c:v>W12 (Jul '21)</c:v>
                </c:pt>
                <c:pt idx="6">
                  <c:v>W13 (Feb '22)</c:v>
                </c:pt>
                <c:pt idx="7">
                  <c:v>W12 (Jul '21)</c:v>
                </c:pt>
              </c:strCache>
            </c:strRef>
          </c:cat>
          <c:val>
            <c:numRef>
              <c:f>Sheet1!$D$2:$D$9</c:f>
              <c:numCache>
                <c:formatCode>General</c:formatCode>
                <c:ptCount val="8"/>
                <c:pt idx="0">
                  <c:v>20</c:v>
                </c:pt>
                <c:pt idx="1">
                  <c:v>22</c:v>
                </c:pt>
                <c:pt idx="2">
                  <c:v>27</c:v>
                </c:pt>
                <c:pt idx="3">
                  <c:v>30</c:v>
                </c:pt>
                <c:pt idx="4">
                  <c:v>13</c:v>
                </c:pt>
                <c:pt idx="5">
                  <c:v>13</c:v>
                </c:pt>
                <c:pt idx="6">
                  <c:v>16</c:v>
                </c:pt>
                <c:pt idx="7">
                  <c:v>21</c:v>
                </c:pt>
              </c:numCache>
            </c:numRef>
          </c:val>
          <c:extLst>
            <c:ext xmlns:c16="http://schemas.microsoft.com/office/drawing/2014/chart" uri="{C3380CC4-5D6E-409C-BE32-E72D297353CC}">
              <c16:uniqueId val="{00000002-6083-4466-A0BC-E7D4B4522CFD}"/>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egendEntry>
        <c:idx val="1"/>
        <c:delete val="1"/>
      </c:legendEntry>
      <c:layout>
        <c:manualLayout>
          <c:xMode val="edge"/>
          <c:yMode val="edge"/>
          <c:x val="0.37144895748645268"/>
          <c:y val="2.6373681795293223E-2"/>
          <c:w val="0.62855104251354732"/>
          <c:h val="8.15106053963551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8044238939037"/>
          <c:y val="0.14657525124993329"/>
          <c:w val="0.81186360208126407"/>
          <c:h val="0.81844078407074716"/>
        </c:manualLayout>
      </c:layout>
      <c:barChart>
        <c:barDir val="bar"/>
        <c:grouping val="percentStacked"/>
        <c:varyColors val="0"/>
        <c:ser>
          <c:idx val="0"/>
          <c:order val="0"/>
          <c:tx>
            <c:strRef>
              <c:f>Sheet1!$B$1</c:f>
              <c:strCache>
                <c:ptCount val="1"/>
                <c:pt idx="0">
                  <c:v>% Strongly agree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W13 (Feb '22)</c:v>
                </c:pt>
                <c:pt idx="1">
                  <c:v>Ipsos iOmnibus (May '18)</c:v>
                </c:pt>
              </c:strCache>
            </c:strRef>
          </c:cat>
          <c:val>
            <c:numRef>
              <c:f>Sheet1!$B$2:$B$3</c:f>
              <c:numCache>
                <c:formatCode>General</c:formatCode>
                <c:ptCount val="2"/>
                <c:pt idx="0">
                  <c:v>7</c:v>
                </c:pt>
                <c:pt idx="1">
                  <c:v>7</c:v>
                </c:pt>
              </c:numCache>
            </c:numRef>
          </c:val>
          <c:extLst>
            <c:ext xmlns:c16="http://schemas.microsoft.com/office/drawing/2014/chart" uri="{C3380CC4-5D6E-409C-BE32-E72D297353CC}">
              <c16:uniqueId val="{00000000-974E-4E3C-8EAA-B71FE60CFB28}"/>
            </c:ext>
          </c:extLst>
        </c:ser>
        <c:ser>
          <c:idx val="1"/>
          <c:order val="1"/>
          <c:tx>
            <c:strRef>
              <c:f>Sheet1!$C$1</c:f>
              <c:strCache>
                <c:ptCount val="1"/>
                <c:pt idx="0">
                  <c:v>% Somewhat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W13 (Feb '22)</c:v>
                </c:pt>
                <c:pt idx="1">
                  <c:v>Ipsos iOmnibus (May '18)</c:v>
                </c:pt>
              </c:strCache>
            </c:strRef>
          </c:cat>
          <c:val>
            <c:numRef>
              <c:f>Sheet1!$C$2:$C$3</c:f>
              <c:numCache>
                <c:formatCode>General</c:formatCode>
                <c:ptCount val="2"/>
                <c:pt idx="0">
                  <c:v>14</c:v>
                </c:pt>
                <c:pt idx="1">
                  <c:v>13</c:v>
                </c:pt>
              </c:numCache>
            </c:numRef>
          </c:val>
          <c:extLst>
            <c:ext xmlns:c16="http://schemas.microsoft.com/office/drawing/2014/chart" uri="{C3380CC4-5D6E-409C-BE32-E72D297353CC}">
              <c16:uniqueId val="{00000001-974E-4E3C-8EAA-B71FE60CFB28}"/>
            </c:ext>
          </c:extLst>
        </c:ser>
        <c:ser>
          <c:idx val="3"/>
          <c:order val="2"/>
          <c:tx>
            <c:strRef>
              <c:f>Sheet1!$D$1</c:f>
              <c:strCache>
                <c:ptCount val="1"/>
                <c:pt idx="0">
                  <c:v>% Neither/nor</c:v>
                </c:pt>
              </c:strCache>
            </c:strRef>
          </c:tx>
          <c:spPr>
            <a:solidFill>
              <a:srgbClr val="7BAE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W13 (Feb '22)</c:v>
                </c:pt>
                <c:pt idx="1">
                  <c:v>Ipsos iOmnibus (May '18)</c:v>
                </c:pt>
              </c:strCache>
            </c:strRef>
          </c:cat>
          <c:val>
            <c:numRef>
              <c:f>Sheet1!$D$2:$D$3</c:f>
              <c:numCache>
                <c:formatCode>General</c:formatCode>
                <c:ptCount val="2"/>
                <c:pt idx="0">
                  <c:v>40</c:v>
                </c:pt>
                <c:pt idx="1">
                  <c:v>45</c:v>
                </c:pt>
              </c:numCache>
            </c:numRef>
          </c:val>
          <c:extLst>
            <c:ext xmlns:c16="http://schemas.microsoft.com/office/drawing/2014/chart" uri="{C3380CC4-5D6E-409C-BE32-E72D297353CC}">
              <c16:uniqueId val="{00000002-974E-4E3C-8EAA-B71FE60CFB28}"/>
            </c:ext>
          </c:extLst>
        </c:ser>
        <c:ser>
          <c:idx val="2"/>
          <c:order val="3"/>
          <c:tx>
            <c:strRef>
              <c:f>Sheet1!$E$1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W13 (Feb '22)</c:v>
                </c:pt>
                <c:pt idx="1">
                  <c:v>Ipsos iOmnibus (May '18)</c:v>
                </c:pt>
              </c:strCache>
            </c:strRef>
          </c:cat>
          <c:val>
            <c:numRef>
              <c:f>Sheet1!$E$2:$E$3</c:f>
              <c:numCache>
                <c:formatCode>General</c:formatCode>
                <c:ptCount val="2"/>
                <c:pt idx="0">
                  <c:v>9</c:v>
                </c:pt>
                <c:pt idx="1">
                  <c:v>10</c:v>
                </c:pt>
              </c:numCache>
            </c:numRef>
          </c:val>
          <c:extLst>
            <c:ext xmlns:c16="http://schemas.microsoft.com/office/drawing/2014/chart" uri="{C3380CC4-5D6E-409C-BE32-E72D297353CC}">
              <c16:uniqueId val="{00000003-974E-4E3C-8EAA-B71FE60CFB28}"/>
            </c:ext>
          </c:extLst>
        </c:ser>
        <c:ser>
          <c:idx val="4"/>
          <c:order val="4"/>
          <c:tx>
            <c:strRef>
              <c:f>Sheet1!$F$1</c:f>
              <c:strCache>
                <c:ptCount val="1"/>
                <c:pt idx="0">
                  <c:v>% Somewhat disagree</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W13 (Feb '22)</c:v>
                </c:pt>
                <c:pt idx="1">
                  <c:v>Ipsos iOmnibus (May '18)</c:v>
                </c:pt>
              </c:strCache>
            </c:strRef>
          </c:cat>
          <c:val>
            <c:numRef>
              <c:f>Sheet1!$F$2:$F$3</c:f>
              <c:numCache>
                <c:formatCode>General</c:formatCode>
                <c:ptCount val="2"/>
                <c:pt idx="0">
                  <c:v>16</c:v>
                </c:pt>
                <c:pt idx="1">
                  <c:v>13</c:v>
                </c:pt>
              </c:numCache>
            </c:numRef>
          </c:val>
          <c:extLst>
            <c:ext xmlns:c16="http://schemas.microsoft.com/office/drawing/2014/chart" uri="{C3380CC4-5D6E-409C-BE32-E72D297353CC}">
              <c16:uniqueId val="{00000004-974E-4E3C-8EAA-B71FE60CFB28}"/>
            </c:ext>
          </c:extLst>
        </c:ser>
        <c:ser>
          <c:idx val="5"/>
          <c:order val="5"/>
          <c:tx>
            <c:strRef>
              <c:f>Sheet1!$G$1</c:f>
              <c:strCache>
                <c:ptCount val="1"/>
                <c:pt idx="0">
                  <c:v>% 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W13 (Feb '22)</c:v>
                </c:pt>
                <c:pt idx="1">
                  <c:v>Ipsos iOmnibus (May '18)</c:v>
                </c:pt>
              </c:strCache>
            </c:strRef>
          </c:cat>
          <c:val>
            <c:numRef>
              <c:f>Sheet1!$G$2:$G$3</c:f>
              <c:numCache>
                <c:formatCode>General</c:formatCode>
                <c:ptCount val="2"/>
                <c:pt idx="0">
                  <c:v>13</c:v>
                </c:pt>
                <c:pt idx="1">
                  <c:v>12</c:v>
                </c:pt>
              </c:numCache>
            </c:numRef>
          </c:val>
          <c:extLst>
            <c:ext xmlns:c16="http://schemas.microsoft.com/office/drawing/2014/chart" uri="{C3380CC4-5D6E-409C-BE32-E72D297353CC}">
              <c16:uniqueId val="{00000001-994D-414C-8839-837855F3566F}"/>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egendEntry>
        <c:idx val="3"/>
        <c:delete val="1"/>
      </c:legendEntry>
      <c:layout>
        <c:manualLayout>
          <c:xMode val="edge"/>
          <c:yMode val="edge"/>
          <c:x val="0.16116504296457485"/>
          <c:y val="0"/>
          <c:w val="0.79764221599898866"/>
          <c:h val="8.15106053963551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2975914553558"/>
          <c:y val="0.10800277834173745"/>
          <c:w val="0.77638699467619821"/>
          <c:h val="0.86591463911812638"/>
        </c:manualLayout>
      </c:layout>
      <c:barChart>
        <c:barDir val="bar"/>
        <c:grouping val="percentStacked"/>
        <c:varyColors val="0"/>
        <c:ser>
          <c:idx val="0"/>
          <c:order val="0"/>
          <c:tx>
            <c:strRef>
              <c:f>Sheet1!$B$1</c:f>
              <c:strCache>
                <c:ptCount val="1"/>
                <c:pt idx="0">
                  <c:v>% Strongly agree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W13 (Feb '22)</c:v>
                </c:pt>
                <c:pt idx="1">
                  <c:v>Conservative supporters</c:v>
                </c:pt>
                <c:pt idx="2">
                  <c:v>Labour supporters</c:v>
                </c:pt>
                <c:pt idx="3">
                  <c:v>Remain voters</c:v>
                </c:pt>
                <c:pt idx="4">
                  <c:v>Leave voters</c:v>
                </c:pt>
                <c:pt idx="5">
                  <c:v>Positive impact</c:v>
                </c:pt>
                <c:pt idx="6">
                  <c:v>Negative impact</c:v>
                </c:pt>
              </c:strCache>
            </c:strRef>
          </c:cat>
          <c:val>
            <c:numRef>
              <c:f>Sheet1!$B$2:$B$8</c:f>
              <c:numCache>
                <c:formatCode>General</c:formatCode>
                <c:ptCount val="7"/>
                <c:pt idx="0">
                  <c:v>7</c:v>
                </c:pt>
                <c:pt idx="1">
                  <c:v>6</c:v>
                </c:pt>
                <c:pt idx="2">
                  <c:v>8</c:v>
                </c:pt>
                <c:pt idx="3">
                  <c:v>10</c:v>
                </c:pt>
                <c:pt idx="4">
                  <c:v>5</c:v>
                </c:pt>
                <c:pt idx="5">
                  <c:v>12</c:v>
                </c:pt>
                <c:pt idx="6">
                  <c:v>4</c:v>
                </c:pt>
              </c:numCache>
            </c:numRef>
          </c:val>
          <c:extLst>
            <c:ext xmlns:c16="http://schemas.microsoft.com/office/drawing/2014/chart" uri="{C3380CC4-5D6E-409C-BE32-E72D297353CC}">
              <c16:uniqueId val="{00000000-974E-4E3C-8EAA-B71FE60CFB28}"/>
            </c:ext>
          </c:extLst>
        </c:ser>
        <c:ser>
          <c:idx val="1"/>
          <c:order val="1"/>
          <c:tx>
            <c:strRef>
              <c:f>Sheet1!$C$1</c:f>
              <c:strCache>
                <c:ptCount val="1"/>
                <c:pt idx="0">
                  <c:v>% Somewhat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W13 (Feb '22)</c:v>
                </c:pt>
                <c:pt idx="1">
                  <c:v>Conservative supporters</c:v>
                </c:pt>
                <c:pt idx="2">
                  <c:v>Labour supporters</c:v>
                </c:pt>
                <c:pt idx="3">
                  <c:v>Remain voters</c:v>
                </c:pt>
                <c:pt idx="4">
                  <c:v>Leave voters</c:v>
                </c:pt>
                <c:pt idx="5">
                  <c:v>Positive impact</c:v>
                </c:pt>
                <c:pt idx="6">
                  <c:v>Negative impact</c:v>
                </c:pt>
              </c:strCache>
            </c:strRef>
          </c:cat>
          <c:val>
            <c:numRef>
              <c:f>Sheet1!$C$2:$C$8</c:f>
              <c:numCache>
                <c:formatCode>General</c:formatCode>
                <c:ptCount val="7"/>
                <c:pt idx="0">
                  <c:v>14</c:v>
                </c:pt>
                <c:pt idx="1">
                  <c:v>15</c:v>
                </c:pt>
                <c:pt idx="2">
                  <c:v>16</c:v>
                </c:pt>
                <c:pt idx="3">
                  <c:v>17</c:v>
                </c:pt>
                <c:pt idx="4">
                  <c:v>13</c:v>
                </c:pt>
                <c:pt idx="5">
                  <c:v>21</c:v>
                </c:pt>
                <c:pt idx="6">
                  <c:v>8</c:v>
                </c:pt>
              </c:numCache>
            </c:numRef>
          </c:val>
          <c:extLst>
            <c:ext xmlns:c16="http://schemas.microsoft.com/office/drawing/2014/chart" uri="{C3380CC4-5D6E-409C-BE32-E72D297353CC}">
              <c16:uniqueId val="{00000001-974E-4E3C-8EAA-B71FE60CFB28}"/>
            </c:ext>
          </c:extLst>
        </c:ser>
        <c:ser>
          <c:idx val="3"/>
          <c:order val="2"/>
          <c:tx>
            <c:strRef>
              <c:f>Sheet1!$D$1</c:f>
              <c:strCache>
                <c:ptCount val="1"/>
                <c:pt idx="0">
                  <c:v>% Neither/nor</c:v>
                </c:pt>
              </c:strCache>
            </c:strRef>
          </c:tx>
          <c:spPr>
            <a:solidFill>
              <a:srgbClr val="7BAE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W13 (Feb '22)</c:v>
                </c:pt>
                <c:pt idx="1">
                  <c:v>Conservative supporters</c:v>
                </c:pt>
                <c:pt idx="2">
                  <c:v>Labour supporters</c:v>
                </c:pt>
                <c:pt idx="3">
                  <c:v>Remain voters</c:v>
                </c:pt>
                <c:pt idx="4">
                  <c:v>Leave voters</c:v>
                </c:pt>
                <c:pt idx="5">
                  <c:v>Positive impact</c:v>
                </c:pt>
                <c:pt idx="6">
                  <c:v>Negative impact</c:v>
                </c:pt>
              </c:strCache>
            </c:strRef>
          </c:cat>
          <c:val>
            <c:numRef>
              <c:f>Sheet1!$D$2:$D$8</c:f>
              <c:numCache>
                <c:formatCode>General</c:formatCode>
                <c:ptCount val="7"/>
                <c:pt idx="0">
                  <c:v>40</c:v>
                </c:pt>
                <c:pt idx="1">
                  <c:v>37</c:v>
                </c:pt>
                <c:pt idx="2">
                  <c:v>46</c:v>
                </c:pt>
                <c:pt idx="3">
                  <c:v>46</c:v>
                </c:pt>
                <c:pt idx="4">
                  <c:v>35</c:v>
                </c:pt>
                <c:pt idx="5">
                  <c:v>46</c:v>
                </c:pt>
                <c:pt idx="6">
                  <c:v>25</c:v>
                </c:pt>
              </c:numCache>
            </c:numRef>
          </c:val>
          <c:extLst>
            <c:ext xmlns:c16="http://schemas.microsoft.com/office/drawing/2014/chart" uri="{C3380CC4-5D6E-409C-BE32-E72D297353CC}">
              <c16:uniqueId val="{00000002-974E-4E3C-8EAA-B71FE60CFB28}"/>
            </c:ext>
          </c:extLst>
        </c:ser>
        <c:ser>
          <c:idx val="2"/>
          <c:order val="3"/>
          <c:tx>
            <c:strRef>
              <c:f>Sheet1!$E$1</c:f>
              <c:strCache>
                <c:ptCount val="1"/>
                <c:pt idx="0">
                  <c:v>% Don't know</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W13 (Feb '22)</c:v>
                </c:pt>
                <c:pt idx="1">
                  <c:v>Conservative supporters</c:v>
                </c:pt>
                <c:pt idx="2">
                  <c:v>Labour supporters</c:v>
                </c:pt>
                <c:pt idx="3">
                  <c:v>Remain voters</c:v>
                </c:pt>
                <c:pt idx="4">
                  <c:v>Leave voters</c:v>
                </c:pt>
                <c:pt idx="5">
                  <c:v>Positive impact</c:v>
                </c:pt>
                <c:pt idx="6">
                  <c:v>Negative impact</c:v>
                </c:pt>
              </c:strCache>
            </c:strRef>
          </c:cat>
          <c:val>
            <c:numRef>
              <c:f>Sheet1!$E$2:$E$8</c:f>
              <c:numCache>
                <c:formatCode>General</c:formatCode>
                <c:ptCount val="7"/>
                <c:pt idx="0">
                  <c:v>9</c:v>
                </c:pt>
                <c:pt idx="1">
                  <c:v>4</c:v>
                </c:pt>
                <c:pt idx="2">
                  <c:v>7</c:v>
                </c:pt>
                <c:pt idx="3">
                  <c:v>6</c:v>
                </c:pt>
                <c:pt idx="4">
                  <c:v>5</c:v>
                </c:pt>
                <c:pt idx="5">
                  <c:v>5</c:v>
                </c:pt>
                <c:pt idx="6">
                  <c:v>6</c:v>
                </c:pt>
              </c:numCache>
            </c:numRef>
          </c:val>
          <c:extLst>
            <c:ext xmlns:c16="http://schemas.microsoft.com/office/drawing/2014/chart" uri="{C3380CC4-5D6E-409C-BE32-E72D297353CC}">
              <c16:uniqueId val="{00000003-974E-4E3C-8EAA-B71FE60CFB28}"/>
            </c:ext>
          </c:extLst>
        </c:ser>
        <c:ser>
          <c:idx val="4"/>
          <c:order val="4"/>
          <c:tx>
            <c:strRef>
              <c:f>Sheet1!$F$1</c:f>
              <c:strCache>
                <c:ptCount val="1"/>
                <c:pt idx="0">
                  <c:v>% Somewhat disagree</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W13 (Feb '22)</c:v>
                </c:pt>
                <c:pt idx="1">
                  <c:v>Conservative supporters</c:v>
                </c:pt>
                <c:pt idx="2">
                  <c:v>Labour supporters</c:v>
                </c:pt>
                <c:pt idx="3">
                  <c:v>Remain voters</c:v>
                </c:pt>
                <c:pt idx="4">
                  <c:v>Leave voters</c:v>
                </c:pt>
                <c:pt idx="5">
                  <c:v>Positive impact</c:v>
                </c:pt>
                <c:pt idx="6">
                  <c:v>Negative impact</c:v>
                </c:pt>
              </c:strCache>
            </c:strRef>
          </c:cat>
          <c:val>
            <c:numRef>
              <c:f>Sheet1!$F$2:$F$8</c:f>
              <c:numCache>
                <c:formatCode>General</c:formatCode>
                <c:ptCount val="7"/>
                <c:pt idx="0">
                  <c:v>16</c:v>
                </c:pt>
                <c:pt idx="1">
                  <c:v>21</c:v>
                </c:pt>
                <c:pt idx="2">
                  <c:v>15</c:v>
                </c:pt>
                <c:pt idx="3">
                  <c:v>14</c:v>
                </c:pt>
                <c:pt idx="4">
                  <c:v>20</c:v>
                </c:pt>
                <c:pt idx="5">
                  <c:v>10</c:v>
                </c:pt>
                <c:pt idx="6">
                  <c:v>26</c:v>
                </c:pt>
              </c:numCache>
            </c:numRef>
          </c:val>
          <c:extLst>
            <c:ext xmlns:c16="http://schemas.microsoft.com/office/drawing/2014/chart" uri="{C3380CC4-5D6E-409C-BE32-E72D297353CC}">
              <c16:uniqueId val="{00000004-974E-4E3C-8EAA-B71FE60CFB28}"/>
            </c:ext>
          </c:extLst>
        </c:ser>
        <c:ser>
          <c:idx val="5"/>
          <c:order val="5"/>
          <c:tx>
            <c:strRef>
              <c:f>Sheet1!$G$1</c:f>
              <c:strCache>
                <c:ptCount val="1"/>
                <c:pt idx="0">
                  <c:v>% 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W13 (Feb '22)</c:v>
                </c:pt>
                <c:pt idx="1">
                  <c:v>Conservative supporters</c:v>
                </c:pt>
                <c:pt idx="2">
                  <c:v>Labour supporters</c:v>
                </c:pt>
                <c:pt idx="3">
                  <c:v>Remain voters</c:v>
                </c:pt>
                <c:pt idx="4">
                  <c:v>Leave voters</c:v>
                </c:pt>
                <c:pt idx="5">
                  <c:v>Positive impact</c:v>
                </c:pt>
                <c:pt idx="6">
                  <c:v>Negative impact</c:v>
                </c:pt>
              </c:strCache>
            </c:strRef>
          </c:cat>
          <c:val>
            <c:numRef>
              <c:f>Sheet1!$G$2:$G$8</c:f>
              <c:numCache>
                <c:formatCode>General</c:formatCode>
                <c:ptCount val="7"/>
                <c:pt idx="0">
                  <c:v>13</c:v>
                </c:pt>
                <c:pt idx="1">
                  <c:v>17</c:v>
                </c:pt>
                <c:pt idx="2">
                  <c:v>8</c:v>
                </c:pt>
                <c:pt idx="3">
                  <c:v>7</c:v>
                </c:pt>
                <c:pt idx="4">
                  <c:v>22</c:v>
                </c:pt>
                <c:pt idx="5">
                  <c:v>5</c:v>
                </c:pt>
                <c:pt idx="6">
                  <c:v>31</c:v>
                </c:pt>
              </c:numCache>
            </c:numRef>
          </c:val>
          <c:extLst>
            <c:ext xmlns:c16="http://schemas.microsoft.com/office/drawing/2014/chart" uri="{C3380CC4-5D6E-409C-BE32-E72D297353CC}">
              <c16:uniqueId val="{00000001-994D-414C-8839-837855F3566F}"/>
            </c:ext>
          </c:extLst>
        </c:ser>
        <c:dLbls>
          <c:showLegendKey val="0"/>
          <c:showVal val="0"/>
          <c:showCatName val="0"/>
          <c:showSerName val="0"/>
          <c:showPercent val="0"/>
          <c:showBubbleSize val="0"/>
        </c:dLbls>
        <c:gapWidth val="75"/>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egendEntry>
        <c:idx val="3"/>
        <c:delete val="1"/>
      </c:legendEntry>
      <c:layout>
        <c:manualLayout>
          <c:xMode val="edge"/>
          <c:yMode val="edge"/>
          <c:x val="0.16116504296457485"/>
          <c:y val="0"/>
          <c:w val="0.79764221599898866"/>
          <c:h val="7.249785117741926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978353937685081"/>
          <c:y val="4.315996655614153E-2"/>
          <c:w val="0.35676711208333173"/>
          <c:h val="0.92185610787772032"/>
        </c:manualLayout>
      </c:layout>
      <c:barChart>
        <c:barDir val="bar"/>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 have become more aware about the role of migrants in key services such as health and social care during the pandemic</c:v>
                </c:pt>
                <c:pt idx="1">
                  <c:v>The discussions since the vote to leave the EU have highlighted how much immigrants contribute to the UK</c:v>
                </c:pt>
                <c:pt idx="2">
                  <c:v>Since leaving the EU the UK has more control over who can come here to live and/or work</c:v>
                </c:pt>
                <c:pt idx="3">
                  <c:v>Fewer migrants are coming to the UK now that Britain has left the EU</c:v>
                </c:pt>
                <c:pt idx="4">
                  <c:v>I personally know more people who are migrants, either at work or socially</c:v>
                </c:pt>
                <c:pt idx="5">
                  <c:v>I am less concerned about the arrival of asylum seekers and refugees than a few years ago</c:v>
                </c:pt>
                <c:pt idx="6">
                  <c:v>I hear/read fewer negative stories in the media about immigration these days</c:v>
                </c:pt>
                <c:pt idx="7">
                  <c:v>Other</c:v>
                </c:pt>
                <c:pt idx="8">
                  <c:v>None of the above</c:v>
                </c:pt>
                <c:pt idx="9">
                  <c:v>Don’t know</c:v>
                </c:pt>
              </c:strCache>
            </c:strRef>
          </c:cat>
          <c:val>
            <c:numRef>
              <c:f>Sheet1!$B$2:$B$11</c:f>
              <c:numCache>
                <c:formatCode>General</c:formatCode>
                <c:ptCount val="10"/>
                <c:pt idx="0">
                  <c:v>52</c:v>
                </c:pt>
                <c:pt idx="1">
                  <c:v>42</c:v>
                </c:pt>
                <c:pt idx="2">
                  <c:v>22</c:v>
                </c:pt>
                <c:pt idx="3">
                  <c:v>19</c:v>
                </c:pt>
                <c:pt idx="4">
                  <c:v>18</c:v>
                </c:pt>
                <c:pt idx="5">
                  <c:v>16</c:v>
                </c:pt>
                <c:pt idx="6">
                  <c:v>13</c:v>
                </c:pt>
                <c:pt idx="7">
                  <c:v>1</c:v>
                </c:pt>
                <c:pt idx="8">
                  <c:v>4</c:v>
                </c:pt>
                <c:pt idx="9">
                  <c:v>3</c:v>
                </c:pt>
              </c:numCache>
            </c:numRef>
          </c:val>
          <c:extLst>
            <c:ext xmlns:c16="http://schemas.microsoft.com/office/drawing/2014/chart" uri="{C3380CC4-5D6E-409C-BE32-E72D297353CC}">
              <c16:uniqueId val="{00000000-974E-4E3C-8EAA-B71FE60CFB28}"/>
            </c:ext>
          </c:extLst>
        </c:ser>
        <c:dLbls>
          <c:showLegendKey val="0"/>
          <c:showVal val="0"/>
          <c:showCatName val="0"/>
          <c:showSerName val="0"/>
          <c:showPercent val="0"/>
          <c:showBubbleSize val="0"/>
        </c:dLbls>
        <c:gapWidth val="50"/>
        <c:axId val="430960032"/>
        <c:axId val="430976432"/>
      </c:barChart>
      <c:catAx>
        <c:axId val="430960032"/>
        <c:scaling>
          <c:orientation val="maxMin"/>
        </c:scaling>
        <c:delete val="1"/>
        <c:axPos val="l"/>
        <c:numFmt formatCode="General" sourceLinked="1"/>
        <c:majorTickMark val="none"/>
        <c:minorTickMark val="none"/>
        <c:tickLblPos val="nextTo"/>
        <c:crossAx val="430976432"/>
        <c:crosses val="autoZero"/>
        <c:auto val="1"/>
        <c:lblAlgn val="ctr"/>
        <c:lblOffset val="100"/>
        <c:noMultiLvlLbl val="0"/>
      </c:catAx>
      <c:valAx>
        <c:axId val="430976432"/>
        <c:scaling>
          <c:orientation val="minMax"/>
        </c:scaling>
        <c:delete val="1"/>
        <c:axPos val="t"/>
        <c:numFmt formatCode="General" sourceLinked="1"/>
        <c:majorTickMark val="none"/>
        <c:minorTickMark val="none"/>
        <c:tickLblPos val="nextTo"/>
        <c:crossAx val="4309600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8044238939037"/>
          <c:y val="0.14657525124993329"/>
          <c:w val="0.81186360208126407"/>
          <c:h val="0.81844078407074716"/>
        </c:manualLayout>
      </c:layout>
      <c:barChart>
        <c:barDir val="bar"/>
        <c:grouping val="percentStacked"/>
        <c:varyColors val="0"/>
        <c:ser>
          <c:idx val="0"/>
          <c:order val="0"/>
          <c:tx>
            <c:strRef>
              <c:f>Sheet1!$B$1</c:f>
              <c:strCache>
                <c:ptCount val="1"/>
                <c:pt idx="0">
                  <c:v>% A great deal</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W12 (Jul '21)</c:v>
                </c:pt>
                <c:pt idx="2">
                  <c:v>W11 (Nov '20)</c:v>
                </c:pt>
                <c:pt idx="3">
                  <c:v>W9 (Aug '19)</c:v>
                </c:pt>
              </c:strCache>
            </c:strRef>
          </c:cat>
          <c:val>
            <c:numRef>
              <c:f>Sheet1!$B$2:$B$5</c:f>
              <c:numCache>
                <c:formatCode>General</c:formatCode>
                <c:ptCount val="4"/>
                <c:pt idx="0">
                  <c:v>24</c:v>
                </c:pt>
                <c:pt idx="1">
                  <c:v>23</c:v>
                </c:pt>
                <c:pt idx="2">
                  <c:v>24</c:v>
                </c:pt>
                <c:pt idx="3">
                  <c:v>20</c:v>
                </c:pt>
              </c:numCache>
            </c:numRef>
          </c:val>
          <c:extLst>
            <c:ext xmlns:c16="http://schemas.microsoft.com/office/drawing/2014/chart" uri="{C3380CC4-5D6E-409C-BE32-E72D297353CC}">
              <c16:uniqueId val="{00000000-A6BA-40C7-A3F8-DC34307DE76E}"/>
            </c:ext>
          </c:extLst>
        </c:ser>
        <c:ser>
          <c:idx val="1"/>
          <c:order val="1"/>
          <c:tx>
            <c:strRef>
              <c:f>Sheet1!$C$1</c:f>
              <c:strCache>
                <c:ptCount val="1"/>
                <c:pt idx="0">
                  <c:v>% A fair amount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W12 (Jul '21)</c:v>
                </c:pt>
                <c:pt idx="2">
                  <c:v>W11 (Nov '20)</c:v>
                </c:pt>
                <c:pt idx="3">
                  <c:v>W9 (Aug '19)</c:v>
                </c:pt>
              </c:strCache>
            </c:strRef>
          </c:cat>
          <c:val>
            <c:numRef>
              <c:f>Sheet1!$C$2:$C$5</c:f>
              <c:numCache>
                <c:formatCode>General</c:formatCode>
                <c:ptCount val="4"/>
                <c:pt idx="0">
                  <c:v>31</c:v>
                </c:pt>
                <c:pt idx="1">
                  <c:v>31</c:v>
                </c:pt>
                <c:pt idx="2">
                  <c:v>32</c:v>
                </c:pt>
                <c:pt idx="3">
                  <c:v>33</c:v>
                </c:pt>
              </c:numCache>
            </c:numRef>
          </c:val>
          <c:extLst>
            <c:ext xmlns:c16="http://schemas.microsoft.com/office/drawing/2014/chart" uri="{C3380CC4-5D6E-409C-BE32-E72D297353CC}">
              <c16:uniqueId val="{00000001-A6BA-40C7-A3F8-DC34307DE76E}"/>
            </c:ext>
          </c:extLst>
        </c:ser>
        <c:ser>
          <c:idx val="3"/>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W12 (Jul '21)</c:v>
                </c:pt>
                <c:pt idx="2">
                  <c:v>W11 (Nov '20)</c:v>
                </c:pt>
                <c:pt idx="3">
                  <c:v>W9 (Aug '19)</c:v>
                </c:pt>
              </c:strCache>
            </c:strRef>
          </c:cat>
          <c:val>
            <c:numRef>
              <c:f>Sheet1!$D$2:$D$5</c:f>
              <c:numCache>
                <c:formatCode>General</c:formatCode>
                <c:ptCount val="4"/>
                <c:pt idx="0">
                  <c:v>6</c:v>
                </c:pt>
                <c:pt idx="1">
                  <c:v>7</c:v>
                </c:pt>
                <c:pt idx="2">
                  <c:v>5</c:v>
                </c:pt>
                <c:pt idx="3">
                  <c:v>4</c:v>
                </c:pt>
              </c:numCache>
            </c:numRef>
          </c:val>
          <c:extLst>
            <c:ext xmlns:c16="http://schemas.microsoft.com/office/drawing/2014/chart" uri="{C3380CC4-5D6E-409C-BE32-E72D297353CC}">
              <c16:uniqueId val="{00000002-A6BA-40C7-A3F8-DC34307DE76E}"/>
            </c:ext>
          </c:extLst>
        </c:ser>
        <c:ser>
          <c:idx val="2"/>
          <c:order val="3"/>
          <c:tx>
            <c:strRef>
              <c:f>Sheet1!$E$1</c:f>
              <c:strCache>
                <c:ptCount val="1"/>
                <c:pt idx="0">
                  <c:v>% Not very much</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W12 (Jul '21)</c:v>
                </c:pt>
                <c:pt idx="2">
                  <c:v>W11 (Nov '20)</c:v>
                </c:pt>
                <c:pt idx="3">
                  <c:v>W9 (Aug '19)</c:v>
                </c:pt>
              </c:strCache>
            </c:strRef>
          </c:cat>
          <c:val>
            <c:numRef>
              <c:f>Sheet1!$E$2:$E$5</c:f>
              <c:numCache>
                <c:formatCode>General</c:formatCode>
                <c:ptCount val="4"/>
                <c:pt idx="0">
                  <c:v>21</c:v>
                </c:pt>
                <c:pt idx="1">
                  <c:v>20</c:v>
                </c:pt>
                <c:pt idx="2">
                  <c:v>21</c:v>
                </c:pt>
                <c:pt idx="3">
                  <c:v>24</c:v>
                </c:pt>
              </c:numCache>
            </c:numRef>
          </c:val>
          <c:extLst>
            <c:ext xmlns:c16="http://schemas.microsoft.com/office/drawing/2014/chart" uri="{C3380CC4-5D6E-409C-BE32-E72D297353CC}">
              <c16:uniqueId val="{00000003-A6BA-40C7-A3F8-DC34307DE76E}"/>
            </c:ext>
          </c:extLst>
        </c:ser>
        <c:ser>
          <c:idx val="4"/>
          <c:order val="4"/>
          <c:tx>
            <c:strRef>
              <c:f>Sheet1!$F$1</c:f>
              <c:strCache>
                <c:ptCount val="1"/>
                <c:pt idx="0">
                  <c:v>% None at all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W12 (Jul '21)</c:v>
                </c:pt>
                <c:pt idx="2">
                  <c:v>W11 (Nov '20)</c:v>
                </c:pt>
                <c:pt idx="3">
                  <c:v>W9 (Aug '19)</c:v>
                </c:pt>
              </c:strCache>
            </c:strRef>
          </c:cat>
          <c:val>
            <c:numRef>
              <c:f>Sheet1!$F$2:$F$5</c:f>
              <c:numCache>
                <c:formatCode>General</c:formatCode>
                <c:ptCount val="4"/>
                <c:pt idx="0">
                  <c:v>18</c:v>
                </c:pt>
                <c:pt idx="1">
                  <c:v>20</c:v>
                </c:pt>
                <c:pt idx="2">
                  <c:v>18</c:v>
                </c:pt>
                <c:pt idx="3">
                  <c:v>19</c:v>
                </c:pt>
              </c:numCache>
            </c:numRef>
          </c:val>
          <c:extLst>
            <c:ext xmlns:c16="http://schemas.microsoft.com/office/drawing/2014/chart" uri="{C3380CC4-5D6E-409C-BE32-E72D297353CC}">
              <c16:uniqueId val="{00000004-A6BA-40C7-A3F8-DC34307DE76E}"/>
            </c:ext>
          </c:extLst>
        </c:ser>
        <c:ser>
          <c:idx val="5"/>
          <c:order val="5"/>
          <c:tx>
            <c:strRef>
              <c:f>Sheet1!$G$1</c:f>
              <c:strCache>
                <c:ptCount val="1"/>
                <c:pt idx="0">
                  <c:v>Column2</c:v>
                </c:pt>
              </c:strCache>
            </c:strRef>
          </c:tx>
          <c:spPr>
            <a:solidFill>
              <a:schemeClr val="accent6"/>
            </a:solidFill>
            <a:ln>
              <a:noFill/>
            </a:ln>
            <a:effectLst/>
          </c:spPr>
          <c:invertIfNegative val="0"/>
          <c:cat>
            <c:strRef>
              <c:f>Sheet1!$A$2:$A$5</c:f>
              <c:strCache>
                <c:ptCount val="4"/>
                <c:pt idx="0">
                  <c:v>W13 (Feb '22)</c:v>
                </c:pt>
                <c:pt idx="1">
                  <c:v>W12 (Jul '21)</c:v>
                </c:pt>
                <c:pt idx="2">
                  <c:v>W11 (Nov '20)</c:v>
                </c:pt>
                <c:pt idx="3">
                  <c:v>W9 (Aug '19)</c:v>
                </c:pt>
              </c:strCache>
            </c:strRef>
          </c:cat>
          <c:val>
            <c:numRef>
              <c:f>Sheet1!$G$2:$G$5</c:f>
              <c:numCache>
                <c:formatCode>General</c:formatCode>
                <c:ptCount val="4"/>
              </c:numCache>
            </c:numRef>
          </c:val>
          <c:extLst>
            <c:ext xmlns:c16="http://schemas.microsoft.com/office/drawing/2014/chart" uri="{C3380CC4-5D6E-409C-BE32-E72D297353CC}">
              <c16:uniqueId val="{00000001-DC5C-4BF0-A5D2-19A94C64BD47}"/>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egendEntry>
        <c:idx val="2"/>
        <c:delete val="1"/>
      </c:legendEntry>
      <c:legendEntry>
        <c:idx val="5"/>
        <c:delete val="1"/>
      </c:legendEntry>
      <c:layout>
        <c:manualLayout>
          <c:xMode val="edge"/>
          <c:yMode val="edge"/>
          <c:x val="0"/>
          <c:y val="1.1995203807485479E-2"/>
          <c:w val="0.84321620514387285"/>
          <c:h val="4.92103576314122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8044238939037"/>
          <c:y val="0.14657525124993329"/>
          <c:w val="0.81186360208126407"/>
          <c:h val="0.81844078407074716"/>
        </c:manualLayout>
      </c:layout>
      <c:barChart>
        <c:barDir val="bar"/>
        <c:grouping val="percentStacked"/>
        <c:varyColors val="0"/>
        <c:ser>
          <c:idx val="0"/>
          <c:order val="0"/>
          <c:tx>
            <c:strRef>
              <c:f>Sheet1!$B$1</c:f>
              <c:strCache>
                <c:ptCount val="1"/>
                <c:pt idx="0">
                  <c:v>A</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5-6E67-46EB-9ACA-B27CC0DF825E}"/>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2-EBDB-4288-BDBF-556F73A14956}"/>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3D05-4922-9A39-7089B7F857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W11 (Nov '20)</c:v>
                </c:pt>
                <c:pt idx="1">
                  <c:v>W12 (Jul '21)</c:v>
                </c:pt>
                <c:pt idx="2">
                  <c:v>W13 (Feb '22)</c:v>
                </c:pt>
              </c:strCache>
            </c:strRef>
          </c:cat>
          <c:val>
            <c:numRef>
              <c:f>Sheet1!$B$2:$B$4</c:f>
              <c:numCache>
                <c:formatCode>General</c:formatCode>
                <c:ptCount val="3"/>
                <c:pt idx="0">
                  <c:v>42</c:v>
                </c:pt>
                <c:pt idx="1">
                  <c:v>43</c:v>
                </c:pt>
                <c:pt idx="2">
                  <c:v>46</c:v>
                </c:pt>
              </c:numCache>
            </c:numRef>
          </c:val>
          <c:extLst>
            <c:ext xmlns:c16="http://schemas.microsoft.com/office/drawing/2014/chart" uri="{C3380CC4-5D6E-409C-BE32-E72D297353CC}">
              <c16:uniqueId val="{00000000-6E67-46EB-9ACA-B27CC0DF825E}"/>
            </c:ext>
          </c:extLst>
        </c:ser>
        <c:ser>
          <c:idx val="1"/>
          <c:order val="1"/>
          <c:tx>
            <c:strRef>
              <c:f>Sheet1!$C$1</c:f>
              <c:strCache>
                <c:ptCount val="1"/>
                <c:pt idx="0">
                  <c:v>Neither</c:v>
                </c:pt>
              </c:strCache>
            </c:strRef>
          </c:tx>
          <c:spPr>
            <a:solidFill>
              <a:srgbClr val="C6E0E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W11 (Nov '20)</c:v>
                </c:pt>
                <c:pt idx="1">
                  <c:v>W12 (Jul '21)</c:v>
                </c:pt>
                <c:pt idx="2">
                  <c:v>W13 (Feb '22)</c:v>
                </c:pt>
              </c:strCache>
            </c:strRef>
          </c:cat>
          <c:val>
            <c:numRef>
              <c:f>Sheet1!$C$2:$C$4</c:f>
              <c:numCache>
                <c:formatCode>General</c:formatCode>
                <c:ptCount val="3"/>
                <c:pt idx="0">
                  <c:v>12</c:v>
                </c:pt>
                <c:pt idx="1">
                  <c:v>11</c:v>
                </c:pt>
                <c:pt idx="2">
                  <c:v>12</c:v>
                </c:pt>
              </c:numCache>
            </c:numRef>
          </c:val>
          <c:extLst>
            <c:ext xmlns:c16="http://schemas.microsoft.com/office/drawing/2014/chart" uri="{C3380CC4-5D6E-409C-BE32-E72D297353CC}">
              <c16:uniqueId val="{00000001-6E67-46EB-9ACA-B27CC0DF825E}"/>
            </c:ext>
          </c:extLst>
        </c:ser>
        <c:ser>
          <c:idx val="2"/>
          <c:order val="2"/>
          <c:tx>
            <c:strRef>
              <c:f>Sheet1!$E$1</c:f>
              <c:strCache>
                <c:ptCount val="1"/>
                <c:pt idx="0">
                  <c:v>% Don’t know</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W11 (Nov '20)</c:v>
                </c:pt>
                <c:pt idx="1">
                  <c:v>W12 (Jul '21)</c:v>
                </c:pt>
                <c:pt idx="2">
                  <c:v>W13 (Feb '22)</c:v>
                </c:pt>
              </c:strCache>
            </c:strRef>
          </c:cat>
          <c:val>
            <c:numRef>
              <c:f>Sheet1!$E$2:$E$4</c:f>
              <c:numCache>
                <c:formatCode>General</c:formatCode>
                <c:ptCount val="3"/>
                <c:pt idx="0">
                  <c:v>9</c:v>
                </c:pt>
                <c:pt idx="1">
                  <c:v>10</c:v>
                </c:pt>
                <c:pt idx="2">
                  <c:v>10</c:v>
                </c:pt>
              </c:numCache>
            </c:numRef>
          </c:val>
          <c:extLst>
            <c:ext xmlns:c16="http://schemas.microsoft.com/office/drawing/2014/chart" uri="{C3380CC4-5D6E-409C-BE32-E72D297353CC}">
              <c16:uniqueId val="{00000003-6E67-46EB-9ACA-B27CC0DF825E}"/>
            </c:ext>
          </c:extLst>
        </c:ser>
        <c:ser>
          <c:idx val="3"/>
          <c:order val="3"/>
          <c:tx>
            <c:strRef>
              <c:f>Sheet1!$D$1</c:f>
              <c:strCache>
                <c:ptCount val="1"/>
                <c:pt idx="0">
                  <c:v>B</c:v>
                </c:pt>
              </c:strCache>
            </c:strRef>
          </c:tx>
          <c:spPr>
            <a:solidFill>
              <a:schemeClr val="accent5">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W11 (Nov '20)</c:v>
                </c:pt>
                <c:pt idx="1">
                  <c:v>W12 (Jul '21)</c:v>
                </c:pt>
                <c:pt idx="2">
                  <c:v>W13 (Feb '22)</c:v>
                </c:pt>
              </c:strCache>
            </c:strRef>
          </c:cat>
          <c:val>
            <c:numRef>
              <c:f>Sheet1!$D$2:$D$4</c:f>
              <c:numCache>
                <c:formatCode>General</c:formatCode>
                <c:ptCount val="3"/>
                <c:pt idx="0">
                  <c:v>37</c:v>
                </c:pt>
                <c:pt idx="1">
                  <c:v>36</c:v>
                </c:pt>
                <c:pt idx="2">
                  <c:v>32</c:v>
                </c:pt>
              </c:numCache>
            </c:numRef>
          </c:val>
          <c:extLst>
            <c:ext xmlns:c16="http://schemas.microsoft.com/office/drawing/2014/chart" uri="{C3380CC4-5D6E-409C-BE32-E72D297353CC}">
              <c16:uniqueId val="{00000002-6E67-46EB-9ACA-B27CC0DF825E}"/>
            </c:ext>
          </c:extLst>
        </c:ser>
        <c:dLbls>
          <c:showLegendKey val="0"/>
          <c:showVal val="0"/>
          <c:showCatName val="0"/>
          <c:showSerName val="0"/>
          <c:showPercent val="0"/>
          <c:showBubbleSize val="0"/>
        </c:dLbls>
        <c:gapWidth val="50"/>
        <c:overlap val="100"/>
        <c:axId val="430960032"/>
        <c:axId val="430976432"/>
      </c:barChart>
      <c:catAx>
        <c:axId val="430960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b"/>
        <c:numFmt formatCode="0%" sourceLinked="1"/>
        <c:majorTickMark val="none"/>
        <c:minorTickMark val="none"/>
        <c:tickLblPos val="nextTo"/>
        <c:crossAx val="4309600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64796567942004"/>
          <c:y val="0.14657525124993329"/>
          <c:w val="0.54629602138715105"/>
          <c:h val="0.81844078407074716"/>
        </c:manualLayout>
      </c:layout>
      <c:barChart>
        <c:barDir val="bar"/>
        <c:grouping val="percentStacked"/>
        <c:varyColors val="0"/>
        <c:ser>
          <c:idx val="0"/>
          <c:order val="0"/>
          <c:tx>
            <c:strRef>
              <c:f>Sheet1!$B$1</c:f>
              <c:strCache>
                <c:ptCount val="1"/>
                <c:pt idx="0">
                  <c:v>% Fully support</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W12 (Jul ‘ 21)</c:v>
                </c:pt>
                <c:pt idx="3">
                  <c:v>W13 (Feb ‘ 22)</c:v>
                </c:pt>
              </c:strCache>
            </c:strRef>
          </c:cat>
          <c:val>
            <c:numRef>
              <c:f>Sheet1!$B$2:$B$5</c:f>
              <c:numCache>
                <c:formatCode>General</c:formatCode>
                <c:ptCount val="4"/>
                <c:pt idx="0">
                  <c:v>9</c:v>
                </c:pt>
                <c:pt idx="1">
                  <c:v>9</c:v>
                </c:pt>
                <c:pt idx="2">
                  <c:v>8</c:v>
                </c:pt>
                <c:pt idx="3">
                  <c:v>9</c:v>
                </c:pt>
              </c:numCache>
            </c:numRef>
          </c:val>
          <c:extLst>
            <c:ext xmlns:c16="http://schemas.microsoft.com/office/drawing/2014/chart" uri="{C3380CC4-5D6E-409C-BE32-E72D297353CC}">
              <c16:uniqueId val="{00000000-974E-4E3C-8EAA-B71FE60CFB28}"/>
            </c:ext>
          </c:extLst>
        </c:ser>
        <c:ser>
          <c:idx val="1"/>
          <c:order val="1"/>
          <c:tx>
            <c:strRef>
              <c:f>Sheet1!$C$1</c:f>
              <c:strCache>
                <c:ptCount val="1"/>
                <c:pt idx="0">
                  <c:v>% Somewhat support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W12 (Jul ‘ 21)</c:v>
                </c:pt>
                <c:pt idx="3">
                  <c:v>W13 (Feb ‘ 22)</c:v>
                </c:pt>
              </c:strCache>
            </c:strRef>
          </c:cat>
          <c:val>
            <c:numRef>
              <c:f>Sheet1!$C$2:$C$5</c:f>
              <c:numCache>
                <c:formatCode>General</c:formatCode>
                <c:ptCount val="4"/>
                <c:pt idx="0">
                  <c:v>23</c:v>
                </c:pt>
                <c:pt idx="1">
                  <c:v>25</c:v>
                </c:pt>
                <c:pt idx="2">
                  <c:v>27</c:v>
                </c:pt>
                <c:pt idx="3">
                  <c:v>28</c:v>
                </c:pt>
              </c:numCache>
            </c:numRef>
          </c:val>
          <c:extLst>
            <c:ext xmlns:c16="http://schemas.microsoft.com/office/drawing/2014/chart" uri="{C3380CC4-5D6E-409C-BE32-E72D297353CC}">
              <c16:uniqueId val="{00000001-974E-4E3C-8EAA-B71FE60CFB28}"/>
            </c:ext>
          </c:extLst>
        </c:ser>
        <c:ser>
          <c:idx val="3"/>
          <c:order val="2"/>
          <c:tx>
            <c:strRef>
              <c:f>Sheet1!$D$1</c:f>
              <c:strCache>
                <c:ptCount val="1"/>
                <c:pt idx="0">
                  <c:v>% Neither/nor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W12 (Jul ‘ 21)</c:v>
                </c:pt>
                <c:pt idx="3">
                  <c:v>W13 (Feb ‘ 22)</c:v>
                </c:pt>
              </c:strCache>
            </c:strRef>
          </c:cat>
          <c:val>
            <c:numRef>
              <c:f>Sheet1!$D$2:$D$5</c:f>
              <c:numCache>
                <c:formatCode>General</c:formatCode>
                <c:ptCount val="4"/>
                <c:pt idx="0">
                  <c:v>26</c:v>
                </c:pt>
                <c:pt idx="1">
                  <c:v>25</c:v>
                </c:pt>
                <c:pt idx="2">
                  <c:v>26</c:v>
                </c:pt>
                <c:pt idx="3">
                  <c:v>27</c:v>
                </c:pt>
              </c:numCache>
            </c:numRef>
          </c:val>
          <c:extLst>
            <c:ext xmlns:c16="http://schemas.microsoft.com/office/drawing/2014/chart" uri="{C3380CC4-5D6E-409C-BE32-E72D297353CC}">
              <c16:uniqueId val="{00000002-974E-4E3C-8EAA-B71FE60CFB28}"/>
            </c:ext>
          </c:extLst>
        </c:ser>
        <c:ser>
          <c:idx val="5"/>
          <c:order val="3"/>
          <c:tx>
            <c:strRef>
              <c:f>Sheet1!$G$1</c:f>
              <c:strCache>
                <c:ptCount val="1"/>
                <c:pt idx="0">
                  <c:v>% Don’t know</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W12 (Jul ‘ 21)</c:v>
                </c:pt>
                <c:pt idx="3">
                  <c:v>W13 (Feb ‘ 22)</c:v>
                </c:pt>
              </c:strCache>
            </c:strRef>
          </c:cat>
          <c:val>
            <c:numRef>
              <c:f>Sheet1!$G$2:$G$5</c:f>
              <c:numCache>
                <c:formatCode>General</c:formatCode>
                <c:ptCount val="4"/>
                <c:pt idx="0">
                  <c:v>12</c:v>
                </c:pt>
                <c:pt idx="1">
                  <c:v>11</c:v>
                </c:pt>
                <c:pt idx="2">
                  <c:v>11</c:v>
                </c:pt>
                <c:pt idx="3">
                  <c:v>11</c:v>
                </c:pt>
              </c:numCache>
            </c:numRef>
          </c:val>
          <c:extLst>
            <c:ext xmlns:c16="http://schemas.microsoft.com/office/drawing/2014/chart" uri="{C3380CC4-5D6E-409C-BE32-E72D297353CC}">
              <c16:uniqueId val="{00000005-974E-4E3C-8EAA-B71FE60CFB28}"/>
            </c:ext>
          </c:extLst>
        </c:ser>
        <c:ser>
          <c:idx val="2"/>
          <c:order val="4"/>
          <c:tx>
            <c:strRef>
              <c:f>Sheet1!$E$1</c:f>
              <c:strCache>
                <c:ptCount val="1"/>
                <c:pt idx="0">
                  <c:v>% Somewhat oppose</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W12 (Jul ‘ 21)</c:v>
                </c:pt>
                <c:pt idx="3">
                  <c:v>W13 (Feb ‘ 22)</c:v>
                </c:pt>
              </c:strCache>
            </c:strRef>
          </c:cat>
          <c:val>
            <c:numRef>
              <c:f>Sheet1!$E$2:$E$5</c:f>
              <c:numCache>
                <c:formatCode>General</c:formatCode>
                <c:ptCount val="4"/>
                <c:pt idx="0">
                  <c:v>17</c:v>
                </c:pt>
                <c:pt idx="1">
                  <c:v>19</c:v>
                </c:pt>
                <c:pt idx="2">
                  <c:v>16</c:v>
                </c:pt>
                <c:pt idx="3">
                  <c:v>14</c:v>
                </c:pt>
              </c:numCache>
            </c:numRef>
          </c:val>
          <c:extLst>
            <c:ext xmlns:c16="http://schemas.microsoft.com/office/drawing/2014/chart" uri="{C3380CC4-5D6E-409C-BE32-E72D297353CC}">
              <c16:uniqueId val="{00000003-974E-4E3C-8EAA-B71FE60CFB28}"/>
            </c:ext>
          </c:extLst>
        </c:ser>
        <c:ser>
          <c:idx val="4"/>
          <c:order val="5"/>
          <c:tx>
            <c:strRef>
              <c:f>Sheet1!$F$1</c:f>
              <c:strCache>
                <c:ptCount val="1"/>
                <c:pt idx="0">
                  <c:v>% Fully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W12 (Jul ‘ 21)</c:v>
                </c:pt>
                <c:pt idx="3">
                  <c:v>W13 (Feb ‘ 22)</c:v>
                </c:pt>
              </c:strCache>
            </c:strRef>
          </c:cat>
          <c:val>
            <c:numRef>
              <c:f>Sheet1!$F$2:$F$5</c:f>
              <c:numCache>
                <c:formatCode>General</c:formatCode>
                <c:ptCount val="4"/>
                <c:pt idx="0">
                  <c:v>13</c:v>
                </c:pt>
                <c:pt idx="1">
                  <c:v>12</c:v>
                </c:pt>
                <c:pt idx="2">
                  <c:v>11</c:v>
                </c:pt>
                <c:pt idx="3">
                  <c:v>10</c:v>
                </c:pt>
              </c:numCache>
            </c:numRef>
          </c:val>
          <c:extLst>
            <c:ext xmlns:c16="http://schemas.microsoft.com/office/drawing/2014/chart" uri="{C3380CC4-5D6E-409C-BE32-E72D297353CC}">
              <c16:uniqueId val="{00000004-974E-4E3C-8EAA-B71FE60CFB28}"/>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ayout>
        <c:manualLayout>
          <c:xMode val="edge"/>
          <c:yMode val="edge"/>
          <c:x val="0"/>
          <c:y val="2.5383618794052251E-3"/>
          <c:w val="0.97607904677258073"/>
          <c:h val="8.93616060285500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64796567942004"/>
          <c:y val="0.14657525124993329"/>
          <c:w val="0.54629602138715105"/>
          <c:h val="0.81844078407074716"/>
        </c:manualLayout>
      </c:layout>
      <c:barChart>
        <c:barDir val="bar"/>
        <c:grouping val="percentStacked"/>
        <c:varyColors val="0"/>
        <c:ser>
          <c:idx val="0"/>
          <c:order val="0"/>
          <c:tx>
            <c:strRef>
              <c:f>Sheet1!$B$1</c:f>
              <c:strCache>
                <c:ptCount val="1"/>
                <c:pt idx="0">
                  <c:v>% Fully support</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W13 (Feb ‘ 22)</c:v>
                </c:pt>
                <c:pt idx="3">
                  <c:v>W13 (Feb ‘ 22)</c:v>
                </c:pt>
              </c:strCache>
            </c:strRef>
          </c:cat>
          <c:val>
            <c:numRef>
              <c:f>Sheet1!$B$2:$B$5</c:f>
              <c:numCache>
                <c:formatCode>General</c:formatCode>
                <c:ptCount val="4"/>
                <c:pt idx="0">
                  <c:v>10</c:v>
                </c:pt>
                <c:pt idx="1">
                  <c:v>11</c:v>
                </c:pt>
                <c:pt idx="2">
                  <c:v>13</c:v>
                </c:pt>
                <c:pt idx="3">
                  <c:v>32</c:v>
                </c:pt>
              </c:numCache>
            </c:numRef>
          </c:val>
          <c:extLst>
            <c:ext xmlns:c16="http://schemas.microsoft.com/office/drawing/2014/chart" uri="{C3380CC4-5D6E-409C-BE32-E72D297353CC}">
              <c16:uniqueId val="{00000000-974E-4E3C-8EAA-B71FE60CFB28}"/>
            </c:ext>
          </c:extLst>
        </c:ser>
        <c:ser>
          <c:idx val="1"/>
          <c:order val="1"/>
          <c:tx>
            <c:strRef>
              <c:f>Sheet1!$C$1</c:f>
              <c:strCache>
                <c:ptCount val="1"/>
                <c:pt idx="0">
                  <c:v>% Somewhat support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W13 (Feb ‘ 22)</c:v>
                </c:pt>
                <c:pt idx="3">
                  <c:v>W13 (Feb ‘ 22)</c:v>
                </c:pt>
              </c:strCache>
            </c:strRef>
          </c:cat>
          <c:val>
            <c:numRef>
              <c:f>Sheet1!$C$2:$C$5</c:f>
              <c:numCache>
                <c:formatCode>General</c:formatCode>
                <c:ptCount val="4"/>
                <c:pt idx="0">
                  <c:v>20</c:v>
                </c:pt>
                <c:pt idx="1">
                  <c:v>19</c:v>
                </c:pt>
                <c:pt idx="2">
                  <c:v>34</c:v>
                </c:pt>
                <c:pt idx="3">
                  <c:v>36</c:v>
                </c:pt>
              </c:numCache>
            </c:numRef>
          </c:val>
          <c:extLst>
            <c:ext xmlns:c16="http://schemas.microsoft.com/office/drawing/2014/chart" uri="{C3380CC4-5D6E-409C-BE32-E72D297353CC}">
              <c16:uniqueId val="{00000001-974E-4E3C-8EAA-B71FE60CFB28}"/>
            </c:ext>
          </c:extLst>
        </c:ser>
        <c:ser>
          <c:idx val="3"/>
          <c:order val="2"/>
          <c:tx>
            <c:strRef>
              <c:f>Sheet1!$D$1</c:f>
              <c:strCache>
                <c:ptCount val="1"/>
                <c:pt idx="0">
                  <c:v>% Neither/nor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W13 (Feb ‘ 22)</c:v>
                </c:pt>
                <c:pt idx="3">
                  <c:v>W13 (Feb ‘ 22)</c:v>
                </c:pt>
              </c:strCache>
            </c:strRef>
          </c:cat>
          <c:val>
            <c:numRef>
              <c:f>Sheet1!$D$2:$D$5</c:f>
              <c:numCache>
                <c:formatCode>General</c:formatCode>
                <c:ptCount val="4"/>
                <c:pt idx="0">
                  <c:v>25</c:v>
                </c:pt>
                <c:pt idx="1">
                  <c:v>26</c:v>
                </c:pt>
                <c:pt idx="2">
                  <c:v>22</c:v>
                </c:pt>
                <c:pt idx="3">
                  <c:v>16</c:v>
                </c:pt>
              </c:numCache>
            </c:numRef>
          </c:val>
          <c:extLst>
            <c:ext xmlns:c16="http://schemas.microsoft.com/office/drawing/2014/chart" uri="{C3380CC4-5D6E-409C-BE32-E72D297353CC}">
              <c16:uniqueId val="{00000002-974E-4E3C-8EAA-B71FE60CFB28}"/>
            </c:ext>
          </c:extLst>
        </c:ser>
        <c:ser>
          <c:idx val="2"/>
          <c:order val="3"/>
          <c:tx>
            <c:strRef>
              <c:f>Sheet1!$E$1</c:f>
              <c:strCache>
                <c:ptCount val="1"/>
                <c:pt idx="0">
                  <c:v>% Somewhat oppose</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W13 (Feb ‘ 22)</c:v>
                </c:pt>
                <c:pt idx="3">
                  <c:v>W13 (Feb ‘ 22)</c:v>
                </c:pt>
              </c:strCache>
            </c:strRef>
          </c:cat>
          <c:val>
            <c:numRef>
              <c:f>Sheet1!$E$2:$E$5</c:f>
              <c:numCache>
                <c:formatCode>General</c:formatCode>
                <c:ptCount val="4"/>
                <c:pt idx="0">
                  <c:v>18</c:v>
                </c:pt>
                <c:pt idx="1">
                  <c:v>19</c:v>
                </c:pt>
                <c:pt idx="2">
                  <c:v>11</c:v>
                </c:pt>
                <c:pt idx="3">
                  <c:v>4</c:v>
                </c:pt>
              </c:numCache>
            </c:numRef>
          </c:val>
          <c:extLst>
            <c:ext xmlns:c16="http://schemas.microsoft.com/office/drawing/2014/chart" uri="{C3380CC4-5D6E-409C-BE32-E72D297353CC}">
              <c16:uniqueId val="{00000003-974E-4E3C-8EAA-B71FE60CFB28}"/>
            </c:ext>
          </c:extLst>
        </c:ser>
        <c:ser>
          <c:idx val="4"/>
          <c:order val="4"/>
          <c:tx>
            <c:strRef>
              <c:f>Sheet1!$F$1</c:f>
              <c:strCache>
                <c:ptCount val="1"/>
                <c:pt idx="0">
                  <c:v>% Fully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W13 (Feb ‘ 22)</c:v>
                </c:pt>
                <c:pt idx="3">
                  <c:v>W13 (Feb ‘ 22)</c:v>
                </c:pt>
              </c:strCache>
            </c:strRef>
          </c:cat>
          <c:val>
            <c:numRef>
              <c:f>Sheet1!$F$2:$F$5</c:f>
              <c:numCache>
                <c:formatCode>General</c:formatCode>
                <c:ptCount val="4"/>
                <c:pt idx="0">
                  <c:v>18</c:v>
                </c:pt>
                <c:pt idx="1">
                  <c:v>16</c:v>
                </c:pt>
                <c:pt idx="2">
                  <c:v>9</c:v>
                </c:pt>
                <c:pt idx="3">
                  <c:v>4</c:v>
                </c:pt>
              </c:numCache>
            </c:numRef>
          </c:val>
          <c:extLst>
            <c:ext xmlns:c16="http://schemas.microsoft.com/office/drawing/2014/chart" uri="{C3380CC4-5D6E-409C-BE32-E72D297353CC}">
              <c16:uniqueId val="{00000004-974E-4E3C-8EAA-B71FE60CFB28}"/>
            </c:ext>
          </c:extLst>
        </c:ser>
        <c:ser>
          <c:idx val="5"/>
          <c:order val="5"/>
          <c:tx>
            <c:strRef>
              <c:f>Sheet1!$G$1</c:f>
              <c:strCache>
                <c:ptCount val="1"/>
                <c:pt idx="0">
                  <c:v>% 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W12 (Jul ‘ 21)</c:v>
                </c:pt>
                <c:pt idx="1">
                  <c:v>W13 (Feb ‘ 22)</c:v>
                </c:pt>
                <c:pt idx="2">
                  <c:v>W13 (Feb ‘ 22)</c:v>
                </c:pt>
                <c:pt idx="3">
                  <c:v>W13 (Feb ‘ 22)</c:v>
                </c:pt>
              </c:strCache>
            </c:strRef>
          </c:cat>
          <c:val>
            <c:numRef>
              <c:f>Sheet1!$G$2:$G$5</c:f>
              <c:numCache>
                <c:formatCode>General</c:formatCode>
                <c:ptCount val="4"/>
                <c:pt idx="0">
                  <c:v>9</c:v>
                </c:pt>
                <c:pt idx="1">
                  <c:v>9</c:v>
                </c:pt>
                <c:pt idx="2">
                  <c:v>11</c:v>
                </c:pt>
                <c:pt idx="3">
                  <c:v>8</c:v>
                </c:pt>
              </c:numCache>
            </c:numRef>
          </c:val>
          <c:extLst>
            <c:ext xmlns:c16="http://schemas.microsoft.com/office/drawing/2014/chart" uri="{C3380CC4-5D6E-409C-BE32-E72D297353CC}">
              <c16:uniqueId val="{00000005-974E-4E3C-8EAA-B71FE60CFB28}"/>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ayout>
        <c:manualLayout>
          <c:xMode val="edge"/>
          <c:yMode val="edge"/>
          <c:x val="0"/>
          <c:y val="2.5383618794052251E-3"/>
          <c:w val="0.97607904677258073"/>
          <c:h val="8.93616060285500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8044238939037"/>
          <c:y val="0.14657525124993329"/>
          <c:w val="0.81186360208126407"/>
          <c:h val="0.81844078407074716"/>
        </c:manualLayout>
      </c:layout>
      <c:barChart>
        <c:barDir val="bar"/>
        <c:grouping val="percentStacked"/>
        <c:varyColors val="0"/>
        <c:ser>
          <c:idx val="0"/>
          <c:order val="0"/>
          <c:tx>
            <c:strRef>
              <c:f>Sheet1!$B$1</c:f>
              <c:strCache>
                <c:ptCount val="1"/>
                <c:pt idx="0">
                  <c:v>% Agree very much</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Ipsos Global Advisor (May/June '21)</c:v>
                </c:pt>
                <c:pt idx="2">
                  <c:v>Ipsos Global Advisor (May/June '20)</c:v>
                </c:pt>
                <c:pt idx="3">
                  <c:v>Ipsos Global Advisor (April/May '19)</c:v>
                </c:pt>
              </c:strCache>
            </c:strRef>
          </c:cat>
          <c:val>
            <c:numRef>
              <c:f>Sheet1!$B$2:$B$5</c:f>
              <c:numCache>
                <c:formatCode>General</c:formatCode>
                <c:ptCount val="4"/>
                <c:pt idx="0">
                  <c:v>34</c:v>
                </c:pt>
                <c:pt idx="1">
                  <c:v>35</c:v>
                </c:pt>
                <c:pt idx="2">
                  <c:v>39</c:v>
                </c:pt>
                <c:pt idx="3">
                  <c:v>31</c:v>
                </c:pt>
              </c:numCache>
            </c:numRef>
          </c:val>
          <c:extLst>
            <c:ext xmlns:c16="http://schemas.microsoft.com/office/drawing/2014/chart" uri="{C3380CC4-5D6E-409C-BE32-E72D297353CC}">
              <c16:uniqueId val="{00000000-974E-4E3C-8EAA-B71FE60CFB28}"/>
            </c:ext>
          </c:extLst>
        </c:ser>
        <c:ser>
          <c:idx val="1"/>
          <c:order val="1"/>
          <c:tx>
            <c:strRef>
              <c:f>Sheet1!$C$1</c:f>
              <c:strCache>
                <c:ptCount val="1"/>
                <c:pt idx="0">
                  <c:v>% Agree somewhat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Ipsos Global Advisor (May/June '21)</c:v>
                </c:pt>
                <c:pt idx="2">
                  <c:v>Ipsos Global Advisor (May/June '20)</c:v>
                </c:pt>
                <c:pt idx="3">
                  <c:v>Ipsos Global Advisor (April/May '19)</c:v>
                </c:pt>
              </c:strCache>
            </c:strRef>
          </c:cat>
          <c:val>
            <c:numRef>
              <c:f>Sheet1!$C$2:$C$5</c:f>
              <c:numCache>
                <c:formatCode>General</c:formatCode>
                <c:ptCount val="4"/>
                <c:pt idx="0">
                  <c:v>40</c:v>
                </c:pt>
                <c:pt idx="1">
                  <c:v>38</c:v>
                </c:pt>
                <c:pt idx="2">
                  <c:v>39</c:v>
                </c:pt>
                <c:pt idx="3">
                  <c:v>41</c:v>
                </c:pt>
              </c:numCache>
            </c:numRef>
          </c:val>
          <c:extLst>
            <c:ext xmlns:c16="http://schemas.microsoft.com/office/drawing/2014/chart" uri="{C3380CC4-5D6E-409C-BE32-E72D297353CC}">
              <c16:uniqueId val="{00000001-974E-4E3C-8EAA-B71FE60CFB28}"/>
            </c:ext>
          </c:extLst>
        </c:ser>
        <c:ser>
          <c:idx val="4"/>
          <c:order val="2"/>
          <c:tx>
            <c:strRef>
              <c:f>Sheet1!$F$1</c:f>
              <c:strCache>
                <c:ptCount val="1"/>
                <c:pt idx="0">
                  <c:v>% Don’t know</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Ipsos Global Advisor (May/June '21)</c:v>
                </c:pt>
                <c:pt idx="2">
                  <c:v>Ipsos Global Advisor (May/June '20)</c:v>
                </c:pt>
                <c:pt idx="3">
                  <c:v>Ipsos Global Advisor (April/May '19)</c:v>
                </c:pt>
              </c:strCache>
            </c:strRef>
          </c:cat>
          <c:val>
            <c:numRef>
              <c:f>Sheet1!$F$2:$F$5</c:f>
              <c:numCache>
                <c:formatCode>General</c:formatCode>
                <c:ptCount val="4"/>
                <c:pt idx="0">
                  <c:v>9</c:v>
                </c:pt>
                <c:pt idx="1">
                  <c:v>10</c:v>
                </c:pt>
                <c:pt idx="2">
                  <c:v>7</c:v>
                </c:pt>
                <c:pt idx="3">
                  <c:v>10</c:v>
                </c:pt>
              </c:numCache>
            </c:numRef>
          </c:val>
          <c:extLst>
            <c:ext xmlns:c16="http://schemas.microsoft.com/office/drawing/2014/chart" uri="{C3380CC4-5D6E-409C-BE32-E72D297353CC}">
              <c16:uniqueId val="{00000004-974E-4E3C-8EAA-B71FE60CFB28}"/>
            </c:ext>
          </c:extLst>
        </c:ser>
        <c:ser>
          <c:idx val="3"/>
          <c:order val="3"/>
          <c:tx>
            <c:strRef>
              <c:f>Sheet1!$D$1</c:f>
              <c:strCache>
                <c:ptCount val="1"/>
                <c:pt idx="0">
                  <c:v>% Disagree somewhat</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Ipsos Global Advisor (May/June '21)</c:v>
                </c:pt>
                <c:pt idx="2">
                  <c:v>Ipsos Global Advisor (May/June '20)</c:v>
                </c:pt>
                <c:pt idx="3">
                  <c:v>Ipsos Global Advisor (April/May '19)</c:v>
                </c:pt>
              </c:strCache>
            </c:strRef>
          </c:cat>
          <c:val>
            <c:numRef>
              <c:f>Sheet1!$D$2:$D$5</c:f>
              <c:numCache>
                <c:formatCode>General</c:formatCode>
                <c:ptCount val="4"/>
                <c:pt idx="0">
                  <c:v>11</c:v>
                </c:pt>
                <c:pt idx="1">
                  <c:v>11</c:v>
                </c:pt>
                <c:pt idx="2">
                  <c:v>11</c:v>
                </c:pt>
                <c:pt idx="3">
                  <c:v>13</c:v>
                </c:pt>
              </c:numCache>
            </c:numRef>
          </c:val>
          <c:extLst>
            <c:ext xmlns:c16="http://schemas.microsoft.com/office/drawing/2014/chart" uri="{C3380CC4-5D6E-409C-BE32-E72D297353CC}">
              <c16:uniqueId val="{00000002-974E-4E3C-8EAA-B71FE60CFB28}"/>
            </c:ext>
          </c:extLst>
        </c:ser>
        <c:ser>
          <c:idx val="2"/>
          <c:order val="4"/>
          <c:tx>
            <c:strRef>
              <c:f>Sheet1!$E$1</c:f>
              <c:strCache>
                <c:ptCount val="1"/>
                <c:pt idx="0">
                  <c:v>% Disagree very much</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W13 (Feb '22)</c:v>
                </c:pt>
                <c:pt idx="1">
                  <c:v>Ipsos Global Advisor (May/June '21)</c:v>
                </c:pt>
                <c:pt idx="2">
                  <c:v>Ipsos Global Advisor (May/June '20)</c:v>
                </c:pt>
                <c:pt idx="3">
                  <c:v>Ipsos Global Advisor (April/May '19)</c:v>
                </c:pt>
              </c:strCache>
            </c:strRef>
          </c:cat>
          <c:val>
            <c:numRef>
              <c:f>Sheet1!$E$2:$E$5</c:f>
              <c:numCache>
                <c:formatCode>General</c:formatCode>
                <c:ptCount val="4"/>
                <c:pt idx="0">
                  <c:v>5</c:v>
                </c:pt>
                <c:pt idx="1">
                  <c:v>6</c:v>
                </c:pt>
                <c:pt idx="2">
                  <c:v>5</c:v>
                </c:pt>
                <c:pt idx="3">
                  <c:v>5</c:v>
                </c:pt>
              </c:numCache>
            </c:numRef>
          </c:val>
          <c:extLst>
            <c:ext xmlns:c16="http://schemas.microsoft.com/office/drawing/2014/chart" uri="{C3380CC4-5D6E-409C-BE32-E72D297353CC}">
              <c16:uniqueId val="{00000003-974E-4E3C-8EAA-B71FE60CFB28}"/>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ayout>
        <c:manualLayout>
          <c:xMode val="edge"/>
          <c:yMode val="edge"/>
          <c:x val="0.16116504296457485"/>
          <c:y val="0"/>
          <c:w val="0.81491400380800605"/>
          <c:h val="9.53996707140734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8044238939037"/>
          <c:y val="0.14657525124993329"/>
          <c:w val="0.81186360208126407"/>
          <c:h val="0.81844078407074716"/>
        </c:manualLayout>
      </c:layout>
      <c:barChart>
        <c:barDir val="bar"/>
        <c:grouping val="percentStacked"/>
        <c:varyColors val="0"/>
        <c:ser>
          <c:idx val="0"/>
          <c:order val="0"/>
          <c:tx>
            <c:strRef>
              <c:f>Sheet1!$B$1</c:f>
              <c:strCache>
                <c:ptCount val="1"/>
                <c:pt idx="0">
                  <c:v>% Agree very much</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 voters</c:v>
                </c:pt>
                <c:pt idx="4">
                  <c:v>Leave voters</c:v>
                </c:pt>
              </c:strCache>
            </c:strRef>
          </c:cat>
          <c:val>
            <c:numRef>
              <c:f>Sheet1!$B$2:$B$6</c:f>
              <c:numCache>
                <c:formatCode>General</c:formatCode>
                <c:ptCount val="5"/>
                <c:pt idx="0">
                  <c:v>34</c:v>
                </c:pt>
                <c:pt idx="1">
                  <c:v>20</c:v>
                </c:pt>
                <c:pt idx="2">
                  <c:v>49</c:v>
                </c:pt>
                <c:pt idx="3">
                  <c:v>51</c:v>
                </c:pt>
                <c:pt idx="4">
                  <c:v>21</c:v>
                </c:pt>
              </c:numCache>
            </c:numRef>
          </c:val>
          <c:extLst>
            <c:ext xmlns:c16="http://schemas.microsoft.com/office/drawing/2014/chart" uri="{C3380CC4-5D6E-409C-BE32-E72D297353CC}">
              <c16:uniqueId val="{00000000-974E-4E3C-8EAA-B71FE60CFB28}"/>
            </c:ext>
          </c:extLst>
        </c:ser>
        <c:ser>
          <c:idx val="1"/>
          <c:order val="1"/>
          <c:tx>
            <c:strRef>
              <c:f>Sheet1!$C$1</c:f>
              <c:strCache>
                <c:ptCount val="1"/>
                <c:pt idx="0">
                  <c:v>% Agree somewhat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 voters</c:v>
                </c:pt>
                <c:pt idx="4">
                  <c:v>Leave voters</c:v>
                </c:pt>
              </c:strCache>
            </c:strRef>
          </c:cat>
          <c:val>
            <c:numRef>
              <c:f>Sheet1!$C$2:$C$6</c:f>
              <c:numCache>
                <c:formatCode>General</c:formatCode>
                <c:ptCount val="5"/>
                <c:pt idx="0">
                  <c:v>40</c:v>
                </c:pt>
                <c:pt idx="1">
                  <c:v>51</c:v>
                </c:pt>
                <c:pt idx="2">
                  <c:v>34</c:v>
                </c:pt>
                <c:pt idx="3">
                  <c:v>38</c:v>
                </c:pt>
                <c:pt idx="4">
                  <c:v>45</c:v>
                </c:pt>
              </c:numCache>
            </c:numRef>
          </c:val>
          <c:extLst>
            <c:ext xmlns:c16="http://schemas.microsoft.com/office/drawing/2014/chart" uri="{C3380CC4-5D6E-409C-BE32-E72D297353CC}">
              <c16:uniqueId val="{00000001-974E-4E3C-8EAA-B71FE60CFB28}"/>
            </c:ext>
          </c:extLst>
        </c:ser>
        <c:ser>
          <c:idx val="4"/>
          <c:order val="2"/>
          <c:tx>
            <c:strRef>
              <c:f>Sheet1!$F$1</c:f>
              <c:strCache>
                <c:ptCount val="1"/>
                <c:pt idx="0">
                  <c:v>% Don’t know</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 voters</c:v>
                </c:pt>
                <c:pt idx="4">
                  <c:v>Leave voters</c:v>
                </c:pt>
              </c:strCache>
            </c:strRef>
          </c:cat>
          <c:val>
            <c:numRef>
              <c:f>Sheet1!$F$2:$F$6</c:f>
              <c:numCache>
                <c:formatCode>General</c:formatCode>
                <c:ptCount val="5"/>
                <c:pt idx="0">
                  <c:v>9</c:v>
                </c:pt>
                <c:pt idx="1">
                  <c:v>8</c:v>
                </c:pt>
                <c:pt idx="2">
                  <c:v>5</c:v>
                </c:pt>
                <c:pt idx="3">
                  <c:v>4</c:v>
                </c:pt>
                <c:pt idx="4">
                  <c:v>11</c:v>
                </c:pt>
              </c:numCache>
            </c:numRef>
          </c:val>
          <c:extLst>
            <c:ext xmlns:c16="http://schemas.microsoft.com/office/drawing/2014/chart" uri="{C3380CC4-5D6E-409C-BE32-E72D297353CC}">
              <c16:uniqueId val="{00000004-974E-4E3C-8EAA-B71FE60CFB28}"/>
            </c:ext>
          </c:extLst>
        </c:ser>
        <c:ser>
          <c:idx val="3"/>
          <c:order val="3"/>
          <c:tx>
            <c:strRef>
              <c:f>Sheet1!$D$1</c:f>
              <c:strCache>
                <c:ptCount val="1"/>
                <c:pt idx="0">
                  <c:v>% Disagree somewhat</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 voters</c:v>
                </c:pt>
                <c:pt idx="4">
                  <c:v>Leave voters</c:v>
                </c:pt>
              </c:strCache>
            </c:strRef>
          </c:cat>
          <c:val>
            <c:numRef>
              <c:f>Sheet1!$D$2:$D$6</c:f>
              <c:numCache>
                <c:formatCode>General</c:formatCode>
                <c:ptCount val="5"/>
                <c:pt idx="0">
                  <c:v>11</c:v>
                </c:pt>
                <c:pt idx="1">
                  <c:v>14</c:v>
                </c:pt>
                <c:pt idx="2">
                  <c:v>9</c:v>
                </c:pt>
                <c:pt idx="3">
                  <c:v>6</c:v>
                </c:pt>
                <c:pt idx="4">
                  <c:v>15</c:v>
                </c:pt>
              </c:numCache>
            </c:numRef>
          </c:val>
          <c:extLst>
            <c:ext xmlns:c16="http://schemas.microsoft.com/office/drawing/2014/chart" uri="{C3380CC4-5D6E-409C-BE32-E72D297353CC}">
              <c16:uniqueId val="{00000002-974E-4E3C-8EAA-B71FE60CFB28}"/>
            </c:ext>
          </c:extLst>
        </c:ser>
        <c:ser>
          <c:idx val="2"/>
          <c:order val="4"/>
          <c:tx>
            <c:strRef>
              <c:f>Sheet1!$E$1</c:f>
              <c:strCache>
                <c:ptCount val="1"/>
                <c:pt idx="0">
                  <c:v>% Disagree very much</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W13 (Feb '22)</c:v>
                </c:pt>
                <c:pt idx="1">
                  <c:v>Conservative supporters</c:v>
                </c:pt>
                <c:pt idx="2">
                  <c:v>Labour supporters</c:v>
                </c:pt>
                <c:pt idx="3">
                  <c:v>Remain voters</c:v>
                </c:pt>
                <c:pt idx="4">
                  <c:v>Leave voters</c:v>
                </c:pt>
              </c:strCache>
            </c:strRef>
          </c:cat>
          <c:val>
            <c:numRef>
              <c:f>Sheet1!$E$2:$E$6</c:f>
              <c:numCache>
                <c:formatCode>General</c:formatCode>
                <c:ptCount val="5"/>
                <c:pt idx="0">
                  <c:v>5</c:v>
                </c:pt>
                <c:pt idx="1">
                  <c:v>7</c:v>
                </c:pt>
                <c:pt idx="2">
                  <c:v>3</c:v>
                </c:pt>
                <c:pt idx="3">
                  <c:v>2</c:v>
                </c:pt>
                <c:pt idx="4">
                  <c:v>8</c:v>
                </c:pt>
              </c:numCache>
            </c:numRef>
          </c:val>
          <c:extLst>
            <c:ext xmlns:c16="http://schemas.microsoft.com/office/drawing/2014/chart" uri="{C3380CC4-5D6E-409C-BE32-E72D297353CC}">
              <c16:uniqueId val="{00000003-974E-4E3C-8EAA-B71FE60CFB28}"/>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t"/>
        <c:numFmt formatCode="0%" sourceLinked="1"/>
        <c:majorTickMark val="none"/>
        <c:minorTickMark val="none"/>
        <c:tickLblPos val="nextTo"/>
        <c:crossAx val="430960032"/>
        <c:crosses val="autoZero"/>
        <c:crossBetween val="between"/>
        <c:majorUnit val="0.2"/>
      </c:valAx>
      <c:spPr>
        <a:noFill/>
        <a:ln>
          <a:noFill/>
        </a:ln>
        <a:effectLst/>
      </c:spPr>
    </c:plotArea>
    <c:legend>
      <c:legendPos val="t"/>
      <c:layout>
        <c:manualLayout>
          <c:xMode val="edge"/>
          <c:yMode val="edge"/>
          <c:x val="0.16116504296457485"/>
          <c:y val="0"/>
          <c:w val="0.81491400380800605"/>
          <c:h val="9.53996707140734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43195916188239"/>
          <c:y val="9.7593673707507808E-2"/>
          <c:w val="0.75206343706545642"/>
          <c:h val="0.83006498212164059"/>
        </c:manualLayout>
      </c:layout>
      <c:barChart>
        <c:barDir val="bar"/>
        <c:grouping val="stacked"/>
        <c:varyColors val="0"/>
        <c:ser>
          <c:idx val="0"/>
          <c:order val="0"/>
          <c:tx>
            <c:strRef>
              <c:f>Sheet1!$B$1</c:f>
              <c:strCache>
                <c:ptCount val="1"/>
                <c:pt idx="0">
                  <c:v>% Negative (0-4)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W13 (Feb '22)</c:v>
                </c:pt>
                <c:pt idx="1">
                  <c:v>W12 (Jul '21)</c:v>
                </c:pt>
                <c:pt idx="2">
                  <c:v>W11 (Nov '20)</c:v>
                </c:pt>
                <c:pt idx="3">
                  <c:v>W10 (Mar '20)</c:v>
                </c:pt>
                <c:pt idx="4">
                  <c:v>W9 (Aug '19)</c:v>
                </c:pt>
                <c:pt idx="5">
                  <c:v>W8 (Dec '18)</c:v>
                </c:pt>
                <c:pt idx="6">
                  <c:v>W7 (Oct '16)</c:v>
                </c:pt>
                <c:pt idx="8">
                  <c:v>W13 (Feb '22)</c:v>
                </c:pt>
                <c:pt idx="9">
                  <c:v>W12 (Jul '21)</c:v>
                </c:pt>
                <c:pt idx="10">
                  <c:v>W11 (Nov '20)</c:v>
                </c:pt>
                <c:pt idx="11">
                  <c:v>W10 (Mar '20)</c:v>
                </c:pt>
                <c:pt idx="12">
                  <c:v>W9 (Aug '19)</c:v>
                </c:pt>
                <c:pt idx="13">
                  <c:v>W8 (Dec '18)</c:v>
                </c:pt>
                <c:pt idx="14">
                  <c:v>W7 (Oct '16)</c:v>
                </c:pt>
                <c:pt idx="16">
                  <c:v>W13 (Feb '22)</c:v>
                </c:pt>
                <c:pt idx="17">
                  <c:v>W12 (Jul '21)</c:v>
                </c:pt>
                <c:pt idx="18">
                  <c:v>W11 (Nov '20)</c:v>
                </c:pt>
                <c:pt idx="19">
                  <c:v>W10 (Mar '20)</c:v>
                </c:pt>
                <c:pt idx="20">
                  <c:v>W9 (Aug '19)</c:v>
                </c:pt>
                <c:pt idx="21">
                  <c:v>W8 (Dec '18)</c:v>
                </c:pt>
                <c:pt idx="22">
                  <c:v>W7 (Oct '16)</c:v>
                </c:pt>
              </c:strCache>
            </c:strRef>
          </c:cat>
          <c:val>
            <c:numRef>
              <c:f>Sheet1!$B$2:$B$24</c:f>
              <c:numCache>
                <c:formatCode>General</c:formatCode>
                <c:ptCount val="23"/>
                <c:pt idx="0">
                  <c:v>29</c:v>
                </c:pt>
                <c:pt idx="1">
                  <c:v>28</c:v>
                </c:pt>
                <c:pt idx="2">
                  <c:v>31</c:v>
                </c:pt>
                <c:pt idx="3">
                  <c:v>27</c:v>
                </c:pt>
                <c:pt idx="4">
                  <c:v>29</c:v>
                </c:pt>
                <c:pt idx="5">
                  <c:v>31</c:v>
                </c:pt>
                <c:pt idx="6">
                  <c:v>34</c:v>
                </c:pt>
                <c:pt idx="8">
                  <c:v>43</c:v>
                </c:pt>
                <c:pt idx="9">
                  <c:v>42</c:v>
                </c:pt>
                <c:pt idx="10">
                  <c:v>51</c:v>
                </c:pt>
                <c:pt idx="11">
                  <c:v>46</c:v>
                </c:pt>
                <c:pt idx="12">
                  <c:v>47</c:v>
                </c:pt>
                <c:pt idx="13">
                  <c:v>52</c:v>
                </c:pt>
                <c:pt idx="14">
                  <c:v>53</c:v>
                </c:pt>
                <c:pt idx="16">
                  <c:v>16</c:v>
                </c:pt>
                <c:pt idx="17">
                  <c:v>15</c:v>
                </c:pt>
                <c:pt idx="18">
                  <c:v>13</c:v>
                </c:pt>
                <c:pt idx="19">
                  <c:v>10</c:v>
                </c:pt>
                <c:pt idx="20">
                  <c:v>12</c:v>
                </c:pt>
                <c:pt idx="21">
                  <c:v>12</c:v>
                </c:pt>
                <c:pt idx="22">
                  <c:v>14</c:v>
                </c:pt>
              </c:numCache>
            </c:numRef>
          </c:val>
          <c:extLst>
            <c:ext xmlns:c16="http://schemas.microsoft.com/office/drawing/2014/chart" uri="{C3380CC4-5D6E-409C-BE32-E72D297353CC}">
              <c16:uniqueId val="{00000000-5AF8-4722-815F-D5CC5CF678F6}"/>
            </c:ext>
          </c:extLst>
        </c:ser>
        <c:ser>
          <c:idx val="1"/>
          <c:order val="1"/>
          <c:tx>
            <c:strRef>
              <c:f>Sheet1!$C$1</c:f>
              <c:strCache>
                <c:ptCount val="1"/>
                <c:pt idx="0">
                  <c:v>  </c:v>
                </c:pt>
              </c:strCache>
            </c:strRef>
          </c:tx>
          <c:spPr>
            <a:noFill/>
            <a:ln>
              <a:noFill/>
            </a:ln>
            <a:effectLst/>
          </c:spPr>
          <c:invertIfNegative val="0"/>
          <c:cat>
            <c:strRef>
              <c:f>Sheet1!$A$2:$A$24</c:f>
              <c:strCache>
                <c:ptCount val="23"/>
                <c:pt idx="0">
                  <c:v>W13 (Feb '22)</c:v>
                </c:pt>
                <c:pt idx="1">
                  <c:v>W12 (Jul '21)</c:v>
                </c:pt>
                <c:pt idx="2">
                  <c:v>W11 (Nov '20)</c:v>
                </c:pt>
                <c:pt idx="3">
                  <c:v>W10 (Mar '20)</c:v>
                </c:pt>
                <c:pt idx="4">
                  <c:v>W9 (Aug '19)</c:v>
                </c:pt>
                <c:pt idx="5">
                  <c:v>W8 (Dec '18)</c:v>
                </c:pt>
                <c:pt idx="6">
                  <c:v>W7 (Oct '16)</c:v>
                </c:pt>
                <c:pt idx="8">
                  <c:v>W13 (Feb '22)</c:v>
                </c:pt>
                <c:pt idx="9">
                  <c:v>W12 (Jul '21)</c:v>
                </c:pt>
                <c:pt idx="10">
                  <c:v>W11 (Nov '20)</c:v>
                </c:pt>
                <c:pt idx="11">
                  <c:v>W10 (Mar '20)</c:v>
                </c:pt>
                <c:pt idx="12">
                  <c:v>W9 (Aug '19)</c:v>
                </c:pt>
                <c:pt idx="13">
                  <c:v>W8 (Dec '18)</c:v>
                </c:pt>
                <c:pt idx="14">
                  <c:v>W7 (Oct '16)</c:v>
                </c:pt>
                <c:pt idx="16">
                  <c:v>W13 (Feb '22)</c:v>
                </c:pt>
                <c:pt idx="17">
                  <c:v>W12 (Jul '21)</c:v>
                </c:pt>
                <c:pt idx="18">
                  <c:v>W11 (Nov '20)</c:v>
                </c:pt>
                <c:pt idx="19">
                  <c:v>W10 (Mar '20)</c:v>
                </c:pt>
                <c:pt idx="20">
                  <c:v>W9 (Aug '19)</c:v>
                </c:pt>
                <c:pt idx="21">
                  <c:v>W8 (Dec '18)</c:v>
                </c:pt>
                <c:pt idx="22">
                  <c:v>W7 (Oct '16)</c:v>
                </c:pt>
              </c:strCache>
            </c:strRef>
          </c:cat>
          <c:val>
            <c:numRef>
              <c:f>Sheet1!$C$2:$C$24</c:f>
              <c:numCache>
                <c:formatCode>General</c:formatCode>
                <c:ptCount val="23"/>
                <c:pt idx="0">
                  <c:v>25</c:v>
                </c:pt>
                <c:pt idx="1">
                  <c:v>26</c:v>
                </c:pt>
                <c:pt idx="2">
                  <c:v>24</c:v>
                </c:pt>
                <c:pt idx="3">
                  <c:v>25</c:v>
                </c:pt>
                <c:pt idx="4">
                  <c:v>24</c:v>
                </c:pt>
                <c:pt idx="5">
                  <c:v>24</c:v>
                </c:pt>
                <c:pt idx="6">
                  <c:v>20</c:v>
                </c:pt>
                <c:pt idx="8">
                  <c:v>25</c:v>
                </c:pt>
                <c:pt idx="9">
                  <c:v>27</c:v>
                </c:pt>
                <c:pt idx="10">
                  <c:v>23</c:v>
                </c:pt>
                <c:pt idx="11">
                  <c:v>26</c:v>
                </c:pt>
                <c:pt idx="12">
                  <c:v>24</c:v>
                </c:pt>
                <c:pt idx="13">
                  <c:v>23</c:v>
                </c:pt>
                <c:pt idx="14">
                  <c:v>23</c:v>
                </c:pt>
                <c:pt idx="16">
                  <c:v>18</c:v>
                </c:pt>
                <c:pt idx="17">
                  <c:v>19</c:v>
                </c:pt>
                <c:pt idx="18">
                  <c:v>19</c:v>
                </c:pt>
                <c:pt idx="19">
                  <c:v>18</c:v>
                </c:pt>
                <c:pt idx="20">
                  <c:v>19</c:v>
                </c:pt>
                <c:pt idx="21">
                  <c:v>20</c:v>
                </c:pt>
                <c:pt idx="22">
                  <c:v>19</c:v>
                </c:pt>
              </c:numCache>
            </c:numRef>
          </c:val>
          <c:extLst>
            <c:ext xmlns:c16="http://schemas.microsoft.com/office/drawing/2014/chart" uri="{C3380CC4-5D6E-409C-BE32-E72D297353CC}">
              <c16:uniqueId val="{00000001-5AF8-4722-815F-D5CC5CF678F6}"/>
            </c:ext>
          </c:extLst>
        </c:ser>
        <c:ser>
          <c:idx val="2"/>
          <c:order val="2"/>
          <c:tx>
            <c:strRef>
              <c:f>Sheet1!$D$1</c:f>
              <c:strCache>
                <c:ptCount val="1"/>
                <c:pt idx="0">
                  <c:v>% Positive (6-10)</c:v>
                </c:pt>
              </c:strCache>
            </c:strRef>
          </c:tx>
          <c:spPr>
            <a:solidFill>
              <a:srgbClr val="3958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W13 (Feb '22)</c:v>
                </c:pt>
                <c:pt idx="1">
                  <c:v>W12 (Jul '21)</c:v>
                </c:pt>
                <c:pt idx="2">
                  <c:v>W11 (Nov '20)</c:v>
                </c:pt>
                <c:pt idx="3">
                  <c:v>W10 (Mar '20)</c:v>
                </c:pt>
                <c:pt idx="4">
                  <c:v>W9 (Aug '19)</c:v>
                </c:pt>
                <c:pt idx="5">
                  <c:v>W8 (Dec '18)</c:v>
                </c:pt>
                <c:pt idx="6">
                  <c:v>W7 (Oct '16)</c:v>
                </c:pt>
                <c:pt idx="8">
                  <c:v>W13 (Feb '22)</c:v>
                </c:pt>
                <c:pt idx="9">
                  <c:v>W12 (Jul '21)</c:v>
                </c:pt>
                <c:pt idx="10">
                  <c:v>W11 (Nov '20)</c:v>
                </c:pt>
                <c:pt idx="11">
                  <c:v>W10 (Mar '20)</c:v>
                </c:pt>
                <c:pt idx="12">
                  <c:v>W9 (Aug '19)</c:v>
                </c:pt>
                <c:pt idx="13">
                  <c:v>W8 (Dec '18)</c:v>
                </c:pt>
                <c:pt idx="14">
                  <c:v>W7 (Oct '16)</c:v>
                </c:pt>
                <c:pt idx="16">
                  <c:v>W13 (Feb '22)</c:v>
                </c:pt>
                <c:pt idx="17">
                  <c:v>W12 (Jul '21)</c:v>
                </c:pt>
                <c:pt idx="18">
                  <c:v>W11 (Nov '20)</c:v>
                </c:pt>
                <c:pt idx="19">
                  <c:v>W10 (Mar '20)</c:v>
                </c:pt>
                <c:pt idx="20">
                  <c:v>W9 (Aug '19)</c:v>
                </c:pt>
                <c:pt idx="21">
                  <c:v>W8 (Dec '18)</c:v>
                </c:pt>
                <c:pt idx="22">
                  <c:v>W7 (Oct '16)</c:v>
                </c:pt>
              </c:strCache>
            </c:strRef>
          </c:cat>
          <c:val>
            <c:numRef>
              <c:f>Sheet1!$D$2:$D$24</c:f>
              <c:numCache>
                <c:formatCode>General</c:formatCode>
                <c:ptCount val="23"/>
                <c:pt idx="0">
                  <c:v>46</c:v>
                </c:pt>
                <c:pt idx="1">
                  <c:v>46</c:v>
                </c:pt>
                <c:pt idx="2">
                  <c:v>45</c:v>
                </c:pt>
                <c:pt idx="3">
                  <c:v>48</c:v>
                </c:pt>
                <c:pt idx="4">
                  <c:v>47</c:v>
                </c:pt>
                <c:pt idx="5">
                  <c:v>45</c:v>
                </c:pt>
                <c:pt idx="6">
                  <c:v>46</c:v>
                </c:pt>
                <c:pt idx="8">
                  <c:v>32</c:v>
                </c:pt>
                <c:pt idx="9">
                  <c:v>31</c:v>
                </c:pt>
                <c:pt idx="10">
                  <c:v>26</c:v>
                </c:pt>
                <c:pt idx="11">
                  <c:v>28</c:v>
                </c:pt>
                <c:pt idx="12">
                  <c:v>29</c:v>
                </c:pt>
                <c:pt idx="13">
                  <c:v>25</c:v>
                </c:pt>
                <c:pt idx="14">
                  <c:v>24</c:v>
                </c:pt>
                <c:pt idx="16">
                  <c:v>66</c:v>
                </c:pt>
                <c:pt idx="17">
                  <c:v>66</c:v>
                </c:pt>
                <c:pt idx="18">
                  <c:v>68</c:v>
                </c:pt>
                <c:pt idx="19">
                  <c:v>72</c:v>
                </c:pt>
                <c:pt idx="20">
                  <c:v>69</c:v>
                </c:pt>
                <c:pt idx="21">
                  <c:v>68</c:v>
                </c:pt>
                <c:pt idx="22">
                  <c:v>67</c:v>
                </c:pt>
              </c:numCache>
            </c:numRef>
          </c:val>
          <c:extLst>
            <c:ext xmlns:c16="http://schemas.microsoft.com/office/drawing/2014/chart" uri="{C3380CC4-5D6E-409C-BE32-E72D297353CC}">
              <c16:uniqueId val="{00000002-5AF8-4722-815F-D5CC5CF678F6}"/>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430976432"/>
        <c:crosses val="autoZero"/>
        <c:auto val="1"/>
        <c:lblAlgn val="ctr"/>
        <c:lblOffset val="100"/>
        <c:noMultiLvlLbl val="0"/>
      </c:catAx>
      <c:valAx>
        <c:axId val="430976432"/>
        <c:scaling>
          <c:orientation val="minMax"/>
        </c:scaling>
        <c:delete val="1"/>
        <c:axPos val="t"/>
        <c:numFmt formatCode="General" sourceLinked="1"/>
        <c:majorTickMark val="none"/>
        <c:minorTickMark val="none"/>
        <c:tickLblPos val="nextTo"/>
        <c:crossAx val="430960032"/>
        <c:crosses val="autoZero"/>
        <c:crossBetween val="between"/>
        <c:majorUnit val="0.2"/>
      </c:valAx>
      <c:spPr>
        <a:noFill/>
        <a:ln>
          <a:noFill/>
        </a:ln>
        <a:effectLst/>
      </c:spPr>
    </c:plotArea>
    <c:legend>
      <c:legendPos val="b"/>
      <c:layout>
        <c:manualLayout>
          <c:xMode val="edge"/>
          <c:yMode val="edge"/>
          <c:x val="0.22786486037850365"/>
          <c:y val="3.7621577524039759E-2"/>
          <c:w val="0.71986185877160003"/>
          <c:h val="5.39314426771523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Ligh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81890638055336E-2"/>
          <c:y val="0.1434211038843097"/>
          <c:w val="0.92691352834563423"/>
          <c:h val="0.71475832863209499"/>
        </c:manualLayout>
      </c:layout>
      <c:barChart>
        <c:barDir val="col"/>
        <c:grouping val="percentStacked"/>
        <c:varyColors val="0"/>
        <c:ser>
          <c:idx val="0"/>
          <c:order val="0"/>
          <c:tx>
            <c:strRef>
              <c:f>Sheet1!$B$1</c:f>
              <c:strCache>
                <c:ptCount val="1"/>
                <c:pt idx="0">
                  <c:v>% Reduced a lot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W1 
(Feb ’15)</c:v>
                </c:pt>
                <c:pt idx="1">
                  <c:v>W2 
(Apr ’15)</c:v>
                </c:pt>
                <c:pt idx="2">
                  <c:v>W3 
(May ’15)</c:v>
                </c:pt>
                <c:pt idx="3">
                  <c:v>W4 
(Jun ’15)</c:v>
                </c:pt>
                <c:pt idx="4">
                  <c:v>W6 
(Apr’16)</c:v>
                </c:pt>
                <c:pt idx="5">
                  <c:v>W7 
(Oct ’16)</c:v>
                </c:pt>
                <c:pt idx="6">
                  <c:v>W8 
(Dec ‘18)</c:v>
                </c:pt>
                <c:pt idx="7">
                  <c:v>W9 
(Aug '19)</c:v>
                </c:pt>
                <c:pt idx="8">
                  <c:v>W10 
(Mar '20)</c:v>
                </c:pt>
                <c:pt idx="9">
                  <c:v>W11 
(Nov '20)</c:v>
                </c:pt>
                <c:pt idx="10">
                  <c:v>W12 
(Jul '21)</c:v>
                </c:pt>
                <c:pt idx="11">
                  <c:v>W13 
(Feb '22)</c:v>
                </c:pt>
              </c:strCache>
            </c:strRef>
          </c:cat>
          <c:val>
            <c:numRef>
              <c:f>Sheet1!$B$2:$B$13</c:f>
              <c:numCache>
                <c:formatCode>General</c:formatCode>
                <c:ptCount val="12"/>
                <c:pt idx="0">
                  <c:v>45</c:v>
                </c:pt>
                <c:pt idx="1">
                  <c:v>43</c:v>
                </c:pt>
                <c:pt idx="2">
                  <c:v>41</c:v>
                </c:pt>
                <c:pt idx="3">
                  <c:v>44</c:v>
                </c:pt>
                <c:pt idx="4">
                  <c:v>42</c:v>
                </c:pt>
                <c:pt idx="5">
                  <c:v>37</c:v>
                </c:pt>
                <c:pt idx="6">
                  <c:v>33</c:v>
                </c:pt>
                <c:pt idx="7">
                  <c:v>30</c:v>
                </c:pt>
                <c:pt idx="8">
                  <c:v>26</c:v>
                </c:pt>
                <c:pt idx="9">
                  <c:v>30</c:v>
                </c:pt>
                <c:pt idx="10">
                  <c:v>27</c:v>
                </c:pt>
                <c:pt idx="11">
                  <c:v>25</c:v>
                </c:pt>
              </c:numCache>
            </c:numRef>
          </c:val>
          <c:extLst>
            <c:ext xmlns:c16="http://schemas.microsoft.com/office/drawing/2014/chart" uri="{C3380CC4-5D6E-409C-BE32-E72D297353CC}">
              <c16:uniqueId val="{00000000-5AF8-4722-815F-D5CC5CF678F6}"/>
            </c:ext>
          </c:extLst>
        </c:ser>
        <c:ser>
          <c:idx val="1"/>
          <c:order val="1"/>
          <c:tx>
            <c:strRef>
              <c:f>Sheet1!$C$1</c:f>
              <c:strCache>
                <c:ptCount val="1"/>
                <c:pt idx="0">
                  <c:v>% Reduced a little</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W1 
(Feb ’15)</c:v>
                </c:pt>
                <c:pt idx="1">
                  <c:v>W2 
(Apr ’15)</c:v>
                </c:pt>
                <c:pt idx="2">
                  <c:v>W3 
(May ’15)</c:v>
                </c:pt>
                <c:pt idx="3">
                  <c:v>W4 
(Jun ’15)</c:v>
                </c:pt>
                <c:pt idx="4">
                  <c:v>W6 
(Apr’16)</c:v>
                </c:pt>
                <c:pt idx="5">
                  <c:v>W7 
(Oct ’16)</c:v>
                </c:pt>
                <c:pt idx="6">
                  <c:v>W8 
(Dec ‘18)</c:v>
                </c:pt>
                <c:pt idx="7">
                  <c:v>W9 
(Aug '19)</c:v>
                </c:pt>
                <c:pt idx="8">
                  <c:v>W10 
(Mar '20)</c:v>
                </c:pt>
                <c:pt idx="9">
                  <c:v>W11 
(Nov '20)</c:v>
                </c:pt>
                <c:pt idx="10">
                  <c:v>W12 
(Jul '21)</c:v>
                </c:pt>
                <c:pt idx="11">
                  <c:v>W13 
(Feb '22)</c:v>
                </c:pt>
              </c:strCache>
            </c:strRef>
          </c:cat>
          <c:val>
            <c:numRef>
              <c:f>Sheet1!$C$2:$C$13</c:f>
              <c:numCache>
                <c:formatCode>General</c:formatCode>
                <c:ptCount val="12"/>
                <c:pt idx="0">
                  <c:v>22</c:v>
                </c:pt>
                <c:pt idx="1">
                  <c:v>22</c:v>
                </c:pt>
                <c:pt idx="2">
                  <c:v>22</c:v>
                </c:pt>
                <c:pt idx="3">
                  <c:v>22</c:v>
                </c:pt>
                <c:pt idx="4">
                  <c:v>20</c:v>
                </c:pt>
                <c:pt idx="5">
                  <c:v>23</c:v>
                </c:pt>
                <c:pt idx="6">
                  <c:v>25</c:v>
                </c:pt>
                <c:pt idx="7">
                  <c:v>24</c:v>
                </c:pt>
                <c:pt idx="8">
                  <c:v>26</c:v>
                </c:pt>
                <c:pt idx="9">
                  <c:v>19</c:v>
                </c:pt>
                <c:pt idx="10">
                  <c:v>18</c:v>
                </c:pt>
                <c:pt idx="11">
                  <c:v>17</c:v>
                </c:pt>
              </c:numCache>
            </c:numRef>
          </c:val>
          <c:extLst>
            <c:ext xmlns:c16="http://schemas.microsoft.com/office/drawing/2014/chart" uri="{C3380CC4-5D6E-409C-BE32-E72D297353CC}">
              <c16:uniqueId val="{00000001-5AF8-4722-815F-D5CC5CF678F6}"/>
            </c:ext>
          </c:extLst>
        </c:ser>
        <c:ser>
          <c:idx val="2"/>
          <c:order val="2"/>
          <c:tx>
            <c:strRef>
              <c:f>Sheet1!$D$1</c:f>
              <c:strCache>
                <c:ptCount val="1"/>
                <c:pt idx="0">
                  <c:v>% Remain the same as it is</c:v>
                </c:pt>
              </c:strCache>
            </c:strRef>
          </c:tx>
          <c:spPr>
            <a:solidFill>
              <a:srgbClr val="AAD1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W1 
(Feb ’15)</c:v>
                </c:pt>
                <c:pt idx="1">
                  <c:v>W2 
(Apr ’15)</c:v>
                </c:pt>
                <c:pt idx="2">
                  <c:v>W3 
(May ’15)</c:v>
                </c:pt>
                <c:pt idx="3">
                  <c:v>W4 
(Jun ’15)</c:v>
                </c:pt>
                <c:pt idx="4">
                  <c:v>W6 
(Apr’16)</c:v>
                </c:pt>
                <c:pt idx="5">
                  <c:v>W7 
(Oct ’16)</c:v>
                </c:pt>
                <c:pt idx="6">
                  <c:v>W8 
(Dec ‘18)</c:v>
                </c:pt>
                <c:pt idx="7">
                  <c:v>W9 
(Aug '19)</c:v>
                </c:pt>
                <c:pt idx="8">
                  <c:v>W10 
(Mar '20)</c:v>
                </c:pt>
                <c:pt idx="9">
                  <c:v>W11 
(Nov '20)</c:v>
                </c:pt>
                <c:pt idx="10">
                  <c:v>W12 
(Jul '21)</c:v>
                </c:pt>
                <c:pt idx="11">
                  <c:v>W13 
(Feb '22)</c:v>
                </c:pt>
              </c:strCache>
            </c:strRef>
          </c:cat>
          <c:val>
            <c:numRef>
              <c:f>Sheet1!$D$2:$D$13</c:f>
              <c:numCache>
                <c:formatCode>General</c:formatCode>
                <c:ptCount val="12"/>
                <c:pt idx="0">
                  <c:v>20</c:v>
                </c:pt>
                <c:pt idx="1">
                  <c:v>21</c:v>
                </c:pt>
                <c:pt idx="2">
                  <c:v>23</c:v>
                </c:pt>
                <c:pt idx="3">
                  <c:v>19</c:v>
                </c:pt>
                <c:pt idx="4">
                  <c:v>24</c:v>
                </c:pt>
                <c:pt idx="5">
                  <c:v>27</c:v>
                </c:pt>
                <c:pt idx="6">
                  <c:v>28</c:v>
                </c:pt>
                <c:pt idx="7">
                  <c:v>30</c:v>
                </c:pt>
                <c:pt idx="8">
                  <c:v>32</c:v>
                </c:pt>
                <c:pt idx="9">
                  <c:v>31</c:v>
                </c:pt>
                <c:pt idx="10">
                  <c:v>29</c:v>
                </c:pt>
                <c:pt idx="11">
                  <c:v>28</c:v>
                </c:pt>
              </c:numCache>
            </c:numRef>
          </c:val>
          <c:extLst>
            <c:ext xmlns:c16="http://schemas.microsoft.com/office/drawing/2014/chart" uri="{C3380CC4-5D6E-409C-BE32-E72D297353CC}">
              <c16:uniqueId val="{00000002-5AF8-4722-815F-D5CC5CF678F6}"/>
            </c:ext>
          </c:extLst>
        </c:ser>
        <c:ser>
          <c:idx val="3"/>
          <c:order val="3"/>
          <c:tx>
            <c:strRef>
              <c:f>Sheet1!$E$1</c:f>
              <c:strCache>
                <c:ptCount val="1"/>
                <c:pt idx="0">
                  <c:v>%Don't know</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W1 
(Feb ’15)</c:v>
                </c:pt>
                <c:pt idx="1">
                  <c:v>W2 
(Apr ’15)</c:v>
                </c:pt>
                <c:pt idx="2">
                  <c:v>W3 
(May ’15)</c:v>
                </c:pt>
                <c:pt idx="3">
                  <c:v>W4 
(Jun ’15)</c:v>
                </c:pt>
                <c:pt idx="4">
                  <c:v>W6 
(Apr’16)</c:v>
                </c:pt>
                <c:pt idx="5">
                  <c:v>W7 
(Oct ’16)</c:v>
                </c:pt>
                <c:pt idx="6">
                  <c:v>W8 
(Dec ‘18)</c:v>
                </c:pt>
                <c:pt idx="7">
                  <c:v>W9 
(Aug '19)</c:v>
                </c:pt>
                <c:pt idx="8">
                  <c:v>W10 
(Mar '20)</c:v>
                </c:pt>
                <c:pt idx="9">
                  <c:v>W11 
(Nov '20)</c:v>
                </c:pt>
                <c:pt idx="10">
                  <c:v>W12 
(Jul '21)</c:v>
                </c:pt>
                <c:pt idx="11">
                  <c:v>W13 
(Feb '22)</c:v>
                </c:pt>
              </c:strCache>
            </c:strRef>
          </c:cat>
          <c:val>
            <c:numRef>
              <c:f>Sheet1!$E$2:$E$13</c:f>
              <c:numCache>
                <c:formatCode>General</c:formatCode>
                <c:ptCount val="12"/>
                <c:pt idx="0">
                  <c:v>4</c:v>
                </c:pt>
                <c:pt idx="1">
                  <c:v>4</c:v>
                </c:pt>
                <c:pt idx="2">
                  <c:v>4</c:v>
                </c:pt>
                <c:pt idx="3">
                  <c:v>5</c:v>
                </c:pt>
                <c:pt idx="4">
                  <c:v>5</c:v>
                </c:pt>
                <c:pt idx="5">
                  <c:v>4</c:v>
                </c:pt>
                <c:pt idx="6">
                  <c:v>6</c:v>
                </c:pt>
                <c:pt idx="7">
                  <c:v>6</c:v>
                </c:pt>
                <c:pt idx="8">
                  <c:v>6</c:v>
                </c:pt>
                <c:pt idx="9">
                  <c:v>8</c:v>
                </c:pt>
                <c:pt idx="10">
                  <c:v>10</c:v>
                </c:pt>
                <c:pt idx="11">
                  <c:v>8</c:v>
                </c:pt>
              </c:numCache>
            </c:numRef>
          </c:val>
          <c:extLst>
            <c:ext xmlns:c16="http://schemas.microsoft.com/office/drawing/2014/chart" uri="{C3380CC4-5D6E-409C-BE32-E72D297353CC}">
              <c16:uniqueId val="{00000003-5AF8-4722-815F-D5CC5CF678F6}"/>
            </c:ext>
          </c:extLst>
        </c:ser>
        <c:ser>
          <c:idx val="4"/>
          <c:order val="4"/>
          <c:tx>
            <c:strRef>
              <c:f>Sheet1!$F$1</c:f>
              <c:strCache>
                <c:ptCount val="1"/>
                <c:pt idx="0">
                  <c:v>% Increased a little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W1 
(Feb ’15)</c:v>
                </c:pt>
                <c:pt idx="1">
                  <c:v>W2 
(Apr ’15)</c:v>
                </c:pt>
                <c:pt idx="2">
                  <c:v>W3 
(May ’15)</c:v>
                </c:pt>
                <c:pt idx="3">
                  <c:v>W4 
(Jun ’15)</c:v>
                </c:pt>
                <c:pt idx="4">
                  <c:v>W6 
(Apr’16)</c:v>
                </c:pt>
                <c:pt idx="5">
                  <c:v>W7 
(Oct ’16)</c:v>
                </c:pt>
                <c:pt idx="6">
                  <c:v>W8 
(Dec ‘18)</c:v>
                </c:pt>
                <c:pt idx="7">
                  <c:v>W9 
(Aug '19)</c:v>
                </c:pt>
                <c:pt idx="8">
                  <c:v>W10 
(Mar '20)</c:v>
                </c:pt>
                <c:pt idx="9">
                  <c:v>W11 
(Nov '20)</c:v>
                </c:pt>
                <c:pt idx="10">
                  <c:v>W12 
(Jul '21)</c:v>
                </c:pt>
                <c:pt idx="11">
                  <c:v>W13 
(Feb '22)</c:v>
                </c:pt>
              </c:strCache>
            </c:strRef>
          </c:cat>
          <c:val>
            <c:numRef>
              <c:f>Sheet1!$F$2:$F$13</c:f>
              <c:numCache>
                <c:formatCode>General</c:formatCode>
                <c:ptCount val="12"/>
                <c:pt idx="0">
                  <c:v>5</c:v>
                </c:pt>
                <c:pt idx="1">
                  <c:v>5</c:v>
                </c:pt>
                <c:pt idx="2">
                  <c:v>6</c:v>
                </c:pt>
                <c:pt idx="3">
                  <c:v>6</c:v>
                </c:pt>
                <c:pt idx="4">
                  <c:v>6</c:v>
                </c:pt>
                <c:pt idx="5">
                  <c:v>5</c:v>
                </c:pt>
                <c:pt idx="6">
                  <c:v>5</c:v>
                </c:pt>
                <c:pt idx="7">
                  <c:v>6</c:v>
                </c:pt>
                <c:pt idx="8">
                  <c:v>6</c:v>
                </c:pt>
                <c:pt idx="9">
                  <c:v>8</c:v>
                </c:pt>
                <c:pt idx="10">
                  <c:v>11</c:v>
                </c:pt>
                <c:pt idx="11">
                  <c:v>14</c:v>
                </c:pt>
              </c:numCache>
            </c:numRef>
          </c:val>
          <c:extLst>
            <c:ext xmlns:c16="http://schemas.microsoft.com/office/drawing/2014/chart" uri="{C3380CC4-5D6E-409C-BE32-E72D297353CC}">
              <c16:uniqueId val="{00000004-5AF8-4722-815F-D5CC5CF678F6}"/>
            </c:ext>
          </c:extLst>
        </c:ser>
        <c:ser>
          <c:idx val="5"/>
          <c:order val="5"/>
          <c:tx>
            <c:strRef>
              <c:f>Sheet1!$G$1</c:f>
              <c:strCache>
                <c:ptCount val="1"/>
                <c:pt idx="0">
                  <c:v>% Increased a lot</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W1 
(Feb ’15)</c:v>
                </c:pt>
                <c:pt idx="1">
                  <c:v>W2 
(Apr ’15)</c:v>
                </c:pt>
                <c:pt idx="2">
                  <c:v>W3 
(May ’15)</c:v>
                </c:pt>
                <c:pt idx="3">
                  <c:v>W4 
(Jun ’15)</c:v>
                </c:pt>
                <c:pt idx="4">
                  <c:v>W6 
(Apr’16)</c:v>
                </c:pt>
                <c:pt idx="5">
                  <c:v>W7 
(Oct ’16)</c:v>
                </c:pt>
                <c:pt idx="6">
                  <c:v>W8 
(Dec ‘18)</c:v>
                </c:pt>
                <c:pt idx="7">
                  <c:v>W9 
(Aug '19)</c:v>
                </c:pt>
                <c:pt idx="8">
                  <c:v>W10 
(Mar '20)</c:v>
                </c:pt>
                <c:pt idx="9">
                  <c:v>W11 
(Nov '20)</c:v>
                </c:pt>
                <c:pt idx="10">
                  <c:v>W12 
(Jul '21)</c:v>
                </c:pt>
                <c:pt idx="11">
                  <c:v>W13 
(Feb '22)</c:v>
                </c:pt>
              </c:strCache>
            </c:strRef>
          </c:cat>
          <c:val>
            <c:numRef>
              <c:f>Sheet1!$G$2:$G$13</c:f>
              <c:numCache>
                <c:formatCode>General</c:formatCode>
                <c:ptCount val="12"/>
                <c:pt idx="0">
                  <c:v>5</c:v>
                </c:pt>
                <c:pt idx="1">
                  <c:v>6</c:v>
                </c:pt>
                <c:pt idx="2">
                  <c:v>5</c:v>
                </c:pt>
                <c:pt idx="3">
                  <c:v>5</c:v>
                </c:pt>
                <c:pt idx="4">
                  <c:v>3</c:v>
                </c:pt>
                <c:pt idx="5">
                  <c:v>3</c:v>
                </c:pt>
                <c:pt idx="6">
                  <c:v>3</c:v>
                </c:pt>
                <c:pt idx="7">
                  <c:v>3</c:v>
                </c:pt>
                <c:pt idx="8">
                  <c:v>3</c:v>
                </c:pt>
                <c:pt idx="9">
                  <c:v>4</c:v>
                </c:pt>
                <c:pt idx="10">
                  <c:v>5</c:v>
                </c:pt>
                <c:pt idx="11">
                  <c:v>8</c:v>
                </c:pt>
              </c:numCache>
            </c:numRef>
          </c:val>
          <c:extLst>
            <c:ext xmlns:c16="http://schemas.microsoft.com/office/drawing/2014/chart" uri="{C3380CC4-5D6E-409C-BE32-E72D297353CC}">
              <c16:uniqueId val="{00000005-5AF8-4722-815F-D5CC5CF678F6}"/>
            </c:ext>
          </c:extLst>
        </c:ser>
        <c:dLbls>
          <c:showLegendKey val="0"/>
          <c:showVal val="0"/>
          <c:showCatName val="0"/>
          <c:showSerName val="0"/>
          <c:showPercent val="0"/>
          <c:showBubbleSize val="0"/>
        </c:dLbls>
        <c:gapWidth val="150"/>
        <c:overlap val="100"/>
        <c:axId val="430960032"/>
        <c:axId val="430976432"/>
      </c:barChart>
      <c:catAx>
        <c:axId val="43096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0976432"/>
        <c:crosses val="autoZero"/>
        <c:auto val="1"/>
        <c:lblAlgn val="ctr"/>
        <c:lblOffset val="100"/>
        <c:noMultiLvlLbl val="0"/>
      </c:catAx>
      <c:valAx>
        <c:axId val="430976432"/>
        <c:scaling>
          <c:orientation val="minMax"/>
        </c:scaling>
        <c:delete val="1"/>
        <c:axPos val="l"/>
        <c:numFmt formatCode="0%" sourceLinked="1"/>
        <c:majorTickMark val="none"/>
        <c:minorTickMark val="none"/>
        <c:tickLblPos val="nextTo"/>
        <c:crossAx val="430960032"/>
        <c:crosses val="autoZero"/>
        <c:crossBetween val="between"/>
        <c:majorUnit val="0.2"/>
      </c:valAx>
      <c:spPr>
        <a:noFill/>
        <a:ln>
          <a:noFill/>
        </a:ln>
        <a:effectLst/>
      </c:spPr>
    </c:plotArea>
    <c:legend>
      <c:legendPos val="b"/>
      <c:legendEntry>
        <c:idx val="3"/>
        <c:delete val="1"/>
      </c:legendEntry>
      <c:layout>
        <c:manualLayout>
          <c:xMode val="edge"/>
          <c:yMode val="edge"/>
          <c:x val="6.908420431917822E-3"/>
          <c:y val="3.7621577524039759E-2"/>
          <c:w val="0.89999997534337839"/>
          <c:h val="7.523814922653894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Ligh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58006385136581E-2"/>
          <c:y val="3.9321388166355629E-3"/>
          <c:w val="0.97984199361486346"/>
          <c:h val="0.99213572236672887"/>
        </c:manualLayout>
      </c:layout>
      <c:barChart>
        <c:barDir val="bar"/>
        <c:grouping val="percentStacked"/>
        <c:varyColors val="0"/>
        <c:ser>
          <c:idx val="0"/>
          <c:order val="0"/>
          <c:tx>
            <c:strRef>
              <c:f>Sheet1!$B$1</c:f>
              <c:strCache>
                <c:ptCount val="1"/>
                <c:pt idx="0">
                  <c:v>Column2</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4925-4AC6-8B8B-84B76BFBD6EA}"/>
              </c:ext>
            </c:extLst>
          </c:dPt>
          <c:dPt>
            <c:idx val="2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925-4AC6-8B8B-84B76BFBD6EA}"/>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4925-4AC6-8B8B-84B76BFBD6EA}"/>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07-4925-4AC6-8B8B-84B76BFBD6EA}"/>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9-4925-4AC6-8B8B-84B76BFBD6EA}"/>
              </c:ext>
            </c:extLst>
          </c:dPt>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Sheet1!$B$2:$B$33</c:f>
              <c:numCache>
                <c:formatCode>General</c:formatCode>
                <c:ptCount val="32"/>
              </c:numCache>
            </c:numRef>
          </c:val>
          <c:extLst>
            <c:ext xmlns:c16="http://schemas.microsoft.com/office/drawing/2014/chart" uri="{C3380CC4-5D6E-409C-BE32-E72D297353CC}">
              <c16:uniqueId val="{0000000A-4925-4AC6-8B8B-84B76BFBD6EA}"/>
            </c:ext>
          </c:extLst>
        </c:ser>
        <c:ser>
          <c:idx val="1"/>
          <c:order val="1"/>
          <c:tx>
            <c:strRef>
              <c:f>Sheet1!$C$1</c:f>
              <c:strCache>
                <c:ptCount val="1"/>
                <c:pt idx="0">
                  <c:v>Column3</c:v>
                </c:pt>
              </c:strCache>
            </c:strRef>
          </c:tx>
          <c:spPr>
            <a:solidFill>
              <a:schemeClr val="accent5"/>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Sheet1!$C$2:$C$33</c:f>
              <c:numCache>
                <c:formatCode>General</c:formatCode>
                <c:ptCount val="32"/>
              </c:numCache>
            </c:numRef>
          </c:val>
          <c:extLst>
            <c:ext xmlns:c16="http://schemas.microsoft.com/office/drawing/2014/chart" uri="{C3380CC4-5D6E-409C-BE32-E72D297353CC}">
              <c16:uniqueId val="{0000000B-4925-4AC6-8B8B-84B76BFBD6EA}"/>
            </c:ext>
          </c:extLst>
        </c:ser>
        <c:ser>
          <c:idx val="2"/>
          <c:order val="2"/>
          <c:tx>
            <c:strRef>
              <c:f>Sheet1!$D$1</c:f>
              <c:strCache>
                <c:ptCount val="1"/>
                <c:pt idx="0">
                  <c:v>Column4</c:v>
                </c:pt>
              </c:strCache>
            </c:strRef>
          </c:tx>
          <c:spPr>
            <a:solidFill>
              <a:schemeClr val="accent2"/>
            </a:solidFill>
            <a:ln>
              <a:noFill/>
            </a:ln>
            <a:effectLst/>
          </c:spPr>
          <c:invertIfNegative val="0"/>
          <c:cat>
            <c:strRef>
              <c:f>Sheet1!$A$2:$A$33</c:f>
              <c:strCache>
                <c:ptCount val="32"/>
                <c:pt idx="0">
                  <c:v>South Korea</c:v>
                </c:pt>
                <c:pt idx="1">
                  <c:v>Japan</c:v>
                </c:pt>
                <c:pt idx="2">
                  <c:v>Great Britain</c:v>
                </c:pt>
                <c:pt idx="3">
                  <c:v>Poland</c:v>
                </c:pt>
                <c:pt idx="4">
                  <c:v>Hungary</c:v>
                </c:pt>
                <c:pt idx="5">
                  <c:v>Germany</c:v>
                </c:pt>
                <c:pt idx="6">
                  <c:v>Singapore</c:v>
                </c:pt>
                <c:pt idx="7">
                  <c:v>Australia</c:v>
                </c:pt>
                <c:pt idx="8">
                  <c:v>Spain</c:v>
                </c:pt>
                <c:pt idx="9">
                  <c:v>Romania</c:v>
                </c:pt>
                <c:pt idx="10">
                  <c:v>Russia</c:v>
                </c:pt>
                <c:pt idx="11">
                  <c:v>New Zealand</c:v>
                </c:pt>
                <c:pt idx="12">
                  <c:v>Belgium</c:v>
                </c:pt>
                <c:pt idx="13">
                  <c:v>China</c:v>
                </c:pt>
                <c:pt idx="14">
                  <c:v>Denmark</c:v>
                </c:pt>
                <c:pt idx="15">
                  <c:v>Switzerland</c:v>
                </c:pt>
                <c:pt idx="16">
                  <c:v>India</c:v>
                </c:pt>
                <c:pt idx="17">
                  <c:v>Italy</c:v>
                </c:pt>
                <c:pt idx="18">
                  <c:v>Malaysia</c:v>
                </c:pt>
                <c:pt idx="19">
                  <c:v>France</c:v>
                </c:pt>
                <c:pt idx="20">
                  <c:v>Sweden</c:v>
                </c:pt>
                <c:pt idx="21">
                  <c:v>Netherlands</c:v>
                </c:pt>
                <c:pt idx="22">
                  <c:v>Canada</c:v>
                </c:pt>
                <c:pt idx="23">
                  <c:v>Chile</c:v>
                </c:pt>
                <c:pt idx="24">
                  <c:v>Peru</c:v>
                </c:pt>
                <c:pt idx="25">
                  <c:v>South Africa</c:v>
                </c:pt>
                <c:pt idx="26">
                  <c:v>Turkey</c:v>
                </c:pt>
                <c:pt idx="27">
                  <c:v>Argentina</c:v>
                </c:pt>
                <c:pt idx="28">
                  <c:v>Thailand</c:v>
                </c:pt>
                <c:pt idx="29">
                  <c:v>Colombia</c:v>
                </c:pt>
                <c:pt idx="30">
                  <c:v>United States</c:v>
                </c:pt>
                <c:pt idx="31">
                  <c:v>Brazil</c:v>
                </c:pt>
              </c:strCache>
            </c:strRef>
          </c:cat>
          <c:val>
            <c:numRef>
              <c:f>Sheet1!$D$2:$D$33</c:f>
              <c:numCache>
                <c:formatCode>General</c:formatCode>
                <c:ptCount val="32"/>
              </c:numCache>
            </c:numRef>
          </c:val>
          <c:extLst>
            <c:ext xmlns:c16="http://schemas.microsoft.com/office/drawing/2014/chart" uri="{C3380CC4-5D6E-409C-BE32-E72D297353CC}">
              <c16:uniqueId val="{0000000F-4925-4AC6-8B8B-84B76BFBD6EA}"/>
            </c:ext>
          </c:extLst>
        </c:ser>
        <c:dLbls>
          <c:showLegendKey val="0"/>
          <c:showVal val="0"/>
          <c:showCatName val="0"/>
          <c:showSerName val="0"/>
          <c:showPercent val="0"/>
          <c:showBubbleSize val="0"/>
        </c:dLbls>
        <c:gapWidth val="50"/>
        <c:overlap val="100"/>
        <c:axId val="366738640"/>
        <c:axId val="495151528"/>
      </c:barChart>
      <c:catAx>
        <c:axId val="366738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495151528"/>
        <c:crosses val="autoZero"/>
        <c:auto val="1"/>
        <c:lblAlgn val="ctr"/>
        <c:lblOffset val="100"/>
        <c:noMultiLvlLbl val="0"/>
      </c:catAx>
      <c:valAx>
        <c:axId val="495151528"/>
        <c:scaling>
          <c:orientation val="minMax"/>
        </c:scaling>
        <c:delete val="1"/>
        <c:axPos val="b"/>
        <c:numFmt formatCode="0%" sourceLinked="1"/>
        <c:majorTickMark val="none"/>
        <c:minorTickMark val="none"/>
        <c:tickLblPos val="nextTo"/>
        <c:crossAx val="3667386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65348294632E-2"/>
          <c:y val="4.0726964124212547E-2"/>
          <c:w val="0.8793862649971802"/>
          <c:h val="0.77854904122167712"/>
        </c:manualLayout>
      </c:layout>
      <c:lineChart>
        <c:grouping val="standard"/>
        <c:varyColors val="0"/>
        <c:ser>
          <c:idx val="0"/>
          <c:order val="0"/>
          <c:spPr>
            <a:ln w="28575">
              <a:solidFill>
                <a:schemeClr val="accent1"/>
              </a:solidFill>
              <a:prstDash val="solid"/>
            </a:ln>
          </c:spPr>
          <c:marker>
            <c:symbol val="none"/>
          </c:marker>
          <c:dPt>
            <c:idx val="29"/>
            <c:bubble3D val="0"/>
            <c:extLst>
              <c:ext xmlns:c16="http://schemas.microsoft.com/office/drawing/2014/chart" uri="{C3380CC4-5D6E-409C-BE32-E72D297353CC}">
                <c16:uniqueId val="{00000000-9B4E-4014-A53D-9DAB66F66A9A}"/>
              </c:ext>
            </c:extLst>
          </c:dPt>
          <c:dPt>
            <c:idx val="79"/>
            <c:bubble3D val="0"/>
            <c:extLst>
              <c:ext xmlns:c16="http://schemas.microsoft.com/office/drawing/2014/chart" uri="{C3380CC4-5D6E-409C-BE32-E72D297353CC}">
                <c16:uniqueId val="{00000001-9B4E-4014-A53D-9DAB66F66A9A}"/>
              </c:ext>
            </c:extLst>
          </c:dPt>
          <c:dPt>
            <c:idx val="202"/>
            <c:bubble3D val="0"/>
            <c:extLst>
              <c:ext xmlns:c16="http://schemas.microsoft.com/office/drawing/2014/chart" uri="{C3380CC4-5D6E-409C-BE32-E72D297353CC}">
                <c16:uniqueId val="{00000002-9B4E-4014-A53D-9DAB66F66A9A}"/>
              </c:ext>
            </c:extLst>
          </c:dPt>
          <c:dPt>
            <c:idx val="207"/>
            <c:bubble3D val="0"/>
            <c:extLst>
              <c:ext xmlns:c16="http://schemas.microsoft.com/office/drawing/2014/chart" uri="{C3380CC4-5D6E-409C-BE32-E72D297353CC}">
                <c16:uniqueId val="{00000003-9B4E-4014-A53D-9DAB66F66A9A}"/>
              </c:ext>
            </c:extLst>
          </c:dPt>
          <c:dLbls>
            <c:dLbl>
              <c:idx val="72"/>
              <c:layout>
                <c:manualLayout>
                  <c:x val="0"/>
                  <c:y val="1.3132533110528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F2-453B-9835-02B4D6DCDD2F}"/>
                </c:ext>
              </c:extLst>
            </c:dLbl>
            <c:numFmt formatCode="0\%" sourceLinked="0"/>
            <c:spPr>
              <a:noFill/>
              <a:ln>
                <a:noFill/>
              </a:ln>
              <a:effectLst/>
            </c:spPr>
            <c:txPr>
              <a:bodyPr wrap="square" lIns="38100" tIns="19050" rIns="38100" bIns="19050" anchor="ctr">
                <a:spAutoFit/>
              </a:bodyPr>
              <a:lstStyle/>
              <a:p>
                <a:pPr>
                  <a:defRPr sz="2400">
                    <a:solidFill>
                      <a:schemeClr val="accent1"/>
                    </a:solidFill>
                    <a:latin typeface="+mn-lt"/>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Sheet1!$A$1:$BW$1</c:f>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f>Sheet1!$A$2:$BW$2</c:f>
              <c:numCache>
                <c:formatCode>General</c:formatCode>
                <c:ptCount val="74"/>
                <c:pt idx="0">
                  <c:v>0</c:v>
                </c:pt>
                <c:pt idx="1">
                  <c:v>#N/A</c:v>
                </c:pt>
                <c:pt idx="2">
                  <c:v>7</c:v>
                </c:pt>
                <c:pt idx="3">
                  <c:v>#N/A</c:v>
                </c:pt>
                <c:pt idx="4">
                  <c:v>11</c:v>
                </c:pt>
                <c:pt idx="5">
                  <c:v>11</c:v>
                </c:pt>
                <c:pt idx="6">
                  <c:v>11</c:v>
                </c:pt>
                <c:pt idx="7">
                  <c:v>#N/A</c:v>
                </c:pt>
                <c:pt idx="8">
                  <c:v>#N/A</c:v>
                </c:pt>
                <c:pt idx="9">
                  <c:v>#N/A</c:v>
                </c:pt>
                <c:pt idx="10">
                  <c:v>#N/A</c:v>
                </c:pt>
                <c:pt idx="11">
                  <c:v>#N/A</c:v>
                </c:pt>
                <c:pt idx="12">
                  <c:v>#N/A</c:v>
                </c:pt>
                <c:pt idx="13">
                  <c:v>#N/A</c:v>
                </c:pt>
                <c:pt idx="14">
                  <c:v>#N/A</c:v>
                </c:pt>
                <c:pt idx="15">
                  <c:v>#N/A</c:v>
                </c:pt>
                <c:pt idx="16">
                  <c:v>9</c:v>
                </c:pt>
                <c:pt idx="17">
                  <c:v>#N/A</c:v>
                </c:pt>
                <c:pt idx="18">
                  <c:v>#N/A</c:v>
                </c:pt>
                <c:pt idx="19">
                  <c:v>#N/A</c:v>
                </c:pt>
                <c:pt idx="20">
                  <c:v>#N/A</c:v>
                </c:pt>
                <c:pt idx="21">
                  <c:v>#N/A</c:v>
                </c:pt>
                <c:pt idx="22">
                  <c:v>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c:v>
                </c:pt>
                <c:pt idx="49">
                  <c:v>#N/A</c:v>
                </c:pt>
                <c:pt idx="50">
                  <c:v>#N/A</c:v>
                </c:pt>
                <c:pt idx="51">
                  <c:v>#N/A</c:v>
                </c:pt>
                <c:pt idx="52">
                  <c:v>#N/A</c:v>
                </c:pt>
                <c:pt idx="53">
                  <c:v>#N/A</c:v>
                </c:pt>
                <c:pt idx="54">
                  <c:v>#N/A</c:v>
                </c:pt>
                <c:pt idx="55">
                  <c:v>#N/A</c:v>
                </c:pt>
                <c:pt idx="56">
                  <c:v>9</c:v>
                </c:pt>
                <c:pt idx="57">
                  <c:v>#N/A</c:v>
                </c:pt>
                <c:pt idx="58">
                  <c:v>#N/A</c:v>
                </c:pt>
                <c:pt idx="59">
                  <c:v>#N/A</c:v>
                </c:pt>
                <c:pt idx="60">
                  <c:v>#N/A</c:v>
                </c:pt>
                <c:pt idx="61">
                  <c:v>#N/A</c:v>
                </c:pt>
                <c:pt idx="62">
                  <c:v>#N/A</c:v>
                </c:pt>
                <c:pt idx="63">
                  <c:v>9</c:v>
                </c:pt>
                <c:pt idx="64">
                  <c:v>#N/A</c:v>
                </c:pt>
                <c:pt idx="65">
                  <c:v>#N/A</c:v>
                </c:pt>
                <c:pt idx="66">
                  <c:v>#N/A</c:v>
                </c:pt>
                <c:pt idx="67">
                  <c:v>#N/A</c:v>
                </c:pt>
                <c:pt idx="68">
                  <c:v>#N/A</c:v>
                </c:pt>
                <c:pt idx="69">
                  <c:v>#N/A</c:v>
                </c:pt>
                <c:pt idx="70">
                  <c:v>#N/A</c:v>
                </c:pt>
                <c:pt idx="71">
                  <c:v>12</c:v>
                </c:pt>
                <c:pt idx="72">
                  <c:v>17</c:v>
                </c:pt>
                <c:pt idx="73">
                  <c:v>22</c:v>
                </c:pt>
              </c:numCache>
            </c:numRef>
          </c:val>
          <c:smooth val="0"/>
          <c:extLst>
            <c:ext xmlns:c16="http://schemas.microsoft.com/office/drawing/2014/chart" uri="{C3380CC4-5D6E-409C-BE32-E72D297353CC}">
              <c16:uniqueId val="{00000004-9B4E-4014-A53D-9DAB66F66A9A}"/>
            </c:ext>
          </c:extLst>
        </c:ser>
        <c:ser>
          <c:idx val="1"/>
          <c:order val="1"/>
          <c:spPr>
            <a:ln>
              <a:solidFill>
                <a:srgbClr val="0070C0"/>
              </a:solidFill>
            </a:ln>
          </c:spPr>
          <c:marker>
            <c:symbol val="none"/>
          </c:marker>
          <c:dLbls>
            <c:dLbl>
              <c:idx val="72"/>
              <c:layout>
                <c:manualLayout>
                  <c:x val="-1.8839334083519936E-16"/>
                  <c:y val="-1.3132533110528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F2-453B-9835-02B4D6DCDD2F}"/>
                </c:ext>
              </c:extLst>
            </c:dLbl>
            <c:numFmt formatCode="0\%" sourceLinked="0"/>
            <c:spPr>
              <a:noFill/>
              <a:ln>
                <a:noFill/>
              </a:ln>
              <a:effectLst/>
            </c:spPr>
            <c:txPr>
              <a:bodyPr wrap="square" lIns="38100" tIns="19050" rIns="38100" bIns="19050" anchor="ctr">
                <a:spAutoFit/>
              </a:bodyPr>
              <a:lstStyle/>
              <a:p>
                <a:pPr>
                  <a:defRPr sz="2400">
                    <a:solidFill>
                      <a:srgbClr val="0070C0"/>
                    </a:solidFill>
                    <a:latin typeface="+mn-lt"/>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Sheet1!$A$1:$BW$1</c:f>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f>Sheet1!$A$3:$BW$3</c:f>
              <c:numCache>
                <c:formatCode>General</c:formatCode>
                <c:ptCount val="74"/>
                <c:pt idx="0">
                  <c:v>0</c:v>
                </c:pt>
                <c:pt idx="1">
                  <c:v>#N/A</c:v>
                </c:pt>
                <c:pt idx="2">
                  <c:v>20</c:v>
                </c:pt>
                <c:pt idx="3">
                  <c:v>#N/A</c:v>
                </c:pt>
                <c:pt idx="4">
                  <c:v>21</c:v>
                </c:pt>
                <c:pt idx="5">
                  <c:v>23</c:v>
                </c:pt>
                <c:pt idx="6">
                  <c:v>19</c:v>
                </c:pt>
                <c:pt idx="7">
                  <c:v>#N/A</c:v>
                </c:pt>
                <c:pt idx="8">
                  <c:v>#N/A</c:v>
                </c:pt>
                <c:pt idx="9">
                  <c:v>#N/A</c:v>
                </c:pt>
                <c:pt idx="10">
                  <c:v>#N/A</c:v>
                </c:pt>
                <c:pt idx="11">
                  <c:v>#N/A</c:v>
                </c:pt>
                <c:pt idx="12">
                  <c:v>#N/A</c:v>
                </c:pt>
                <c:pt idx="13">
                  <c:v>#N/A</c:v>
                </c:pt>
                <c:pt idx="14">
                  <c:v>#N/A</c:v>
                </c:pt>
                <c:pt idx="15">
                  <c:v>#N/A</c:v>
                </c:pt>
                <c:pt idx="16">
                  <c:v>24</c:v>
                </c:pt>
                <c:pt idx="17">
                  <c:v>#N/A</c:v>
                </c:pt>
                <c:pt idx="18">
                  <c:v>#N/A</c:v>
                </c:pt>
                <c:pt idx="19">
                  <c:v>#N/A</c:v>
                </c:pt>
                <c:pt idx="20">
                  <c:v>#N/A</c:v>
                </c:pt>
                <c:pt idx="21">
                  <c:v>#N/A</c:v>
                </c:pt>
                <c:pt idx="22">
                  <c:v>27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28</c:v>
                </c:pt>
                <c:pt idx="49">
                  <c:v>#N/A</c:v>
                </c:pt>
                <c:pt idx="50">
                  <c:v>#N/A</c:v>
                </c:pt>
                <c:pt idx="51">
                  <c:v>#N/A</c:v>
                </c:pt>
                <c:pt idx="52">
                  <c:v>#N/A</c:v>
                </c:pt>
                <c:pt idx="53">
                  <c:v>#N/A</c:v>
                </c:pt>
                <c:pt idx="54">
                  <c:v>#N/A</c:v>
                </c:pt>
                <c:pt idx="55">
                  <c:v>#N/A</c:v>
                </c:pt>
                <c:pt idx="56">
                  <c:v>30</c:v>
                </c:pt>
                <c:pt idx="57">
                  <c:v>#N/A</c:v>
                </c:pt>
                <c:pt idx="58">
                  <c:v>#N/A</c:v>
                </c:pt>
                <c:pt idx="59">
                  <c:v>#N/A</c:v>
                </c:pt>
                <c:pt idx="60">
                  <c:v>#N/A</c:v>
                </c:pt>
                <c:pt idx="61">
                  <c:v>#N/A</c:v>
                </c:pt>
                <c:pt idx="62">
                  <c:v>#N/A</c:v>
                </c:pt>
                <c:pt idx="63">
                  <c:v>32</c:v>
                </c:pt>
                <c:pt idx="64">
                  <c:v>#N/A</c:v>
                </c:pt>
                <c:pt idx="65">
                  <c:v>#N/A</c:v>
                </c:pt>
                <c:pt idx="66">
                  <c:v>#N/A</c:v>
                </c:pt>
                <c:pt idx="67">
                  <c:v>#N/A</c:v>
                </c:pt>
                <c:pt idx="68">
                  <c:v>#N/A</c:v>
                </c:pt>
                <c:pt idx="69">
                  <c:v>#N/A</c:v>
                </c:pt>
                <c:pt idx="70">
                  <c:v>#N/A</c:v>
                </c:pt>
                <c:pt idx="71">
                  <c:v>31</c:v>
                </c:pt>
                <c:pt idx="72">
                  <c:v>29</c:v>
                </c:pt>
                <c:pt idx="73">
                  <c:v>28</c:v>
                </c:pt>
              </c:numCache>
            </c:numRef>
          </c:val>
          <c:smooth val="0"/>
          <c:extLst>
            <c:ext xmlns:c16="http://schemas.microsoft.com/office/drawing/2014/chart" uri="{C3380CC4-5D6E-409C-BE32-E72D297353CC}">
              <c16:uniqueId val="{00000005-9B4E-4014-A53D-9DAB66F66A9A}"/>
            </c:ext>
          </c:extLst>
        </c:ser>
        <c:ser>
          <c:idx val="2"/>
          <c:order val="2"/>
          <c:spPr>
            <a:ln>
              <a:solidFill>
                <a:srgbClr val="C00000"/>
              </a:solidFill>
            </a:ln>
          </c:spPr>
          <c:marker>
            <c:symbol val="none"/>
          </c:marker>
          <c:dLbls>
            <c:dLbl>
              <c:idx val="7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F2-453B-9835-02B4D6DCDD2F}"/>
                </c:ext>
              </c:extLst>
            </c:dLbl>
            <c:numFmt formatCode="0\%" sourceLinked="0"/>
            <c:spPr>
              <a:noFill/>
              <a:ln>
                <a:noFill/>
              </a:ln>
              <a:effectLst/>
            </c:spPr>
            <c:txPr>
              <a:bodyPr wrap="square" lIns="38100" tIns="19050" rIns="38100" bIns="19050" anchor="ctr">
                <a:spAutoFit/>
              </a:bodyPr>
              <a:lstStyle/>
              <a:p>
                <a:pPr>
                  <a:defRPr sz="2400">
                    <a:solidFill>
                      <a:srgbClr val="C00000"/>
                    </a:solidFill>
                    <a:latin typeface="+mn-lt"/>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Sheet1!$A$1:$BW$1</c:f>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f>Sheet1!$A$4:$BW$4</c:f>
              <c:numCache>
                <c:formatCode>General</c:formatCode>
                <c:ptCount val="74"/>
                <c:pt idx="0">
                  <c:v>0</c:v>
                </c:pt>
                <c:pt idx="1">
                  <c:v>#N/A</c:v>
                </c:pt>
                <c:pt idx="2">
                  <c:v>67</c:v>
                </c:pt>
                <c:pt idx="3">
                  <c:v>#N/A</c:v>
                </c:pt>
                <c:pt idx="4">
                  <c:v>63</c:v>
                </c:pt>
                <c:pt idx="5">
                  <c:v>63</c:v>
                </c:pt>
                <c:pt idx="6">
                  <c:v>66</c:v>
                </c:pt>
                <c:pt idx="7">
                  <c:v>#N/A</c:v>
                </c:pt>
                <c:pt idx="8">
                  <c:v>#N/A</c:v>
                </c:pt>
                <c:pt idx="9">
                  <c:v>#N/A</c:v>
                </c:pt>
                <c:pt idx="10">
                  <c:v>#N/A</c:v>
                </c:pt>
                <c:pt idx="11">
                  <c:v>#N/A</c:v>
                </c:pt>
                <c:pt idx="12">
                  <c:v>#N/A</c:v>
                </c:pt>
                <c:pt idx="13">
                  <c:v>#N/A</c:v>
                </c:pt>
                <c:pt idx="14">
                  <c:v>#N/A</c:v>
                </c:pt>
                <c:pt idx="15">
                  <c:v>#N/A</c:v>
                </c:pt>
                <c:pt idx="16">
                  <c:v>62</c:v>
                </c:pt>
                <c:pt idx="17">
                  <c:v>#N/A</c:v>
                </c:pt>
                <c:pt idx="18">
                  <c:v>#N/A</c:v>
                </c:pt>
                <c:pt idx="19">
                  <c:v>#N/A</c:v>
                </c:pt>
                <c:pt idx="20">
                  <c:v>#N/A</c:v>
                </c:pt>
                <c:pt idx="21">
                  <c:v>#N/A</c:v>
                </c:pt>
                <c:pt idx="22">
                  <c:v>60</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58</c:v>
                </c:pt>
                <c:pt idx="49">
                  <c:v>#N/A</c:v>
                </c:pt>
                <c:pt idx="50">
                  <c:v>#N/A</c:v>
                </c:pt>
                <c:pt idx="51">
                  <c:v>#N/A</c:v>
                </c:pt>
                <c:pt idx="52">
                  <c:v>#N/A</c:v>
                </c:pt>
                <c:pt idx="53">
                  <c:v>#N/A</c:v>
                </c:pt>
                <c:pt idx="54">
                  <c:v>#N/A</c:v>
                </c:pt>
                <c:pt idx="55">
                  <c:v>#N/A</c:v>
                </c:pt>
                <c:pt idx="56">
                  <c:v>54</c:v>
                </c:pt>
                <c:pt idx="57">
                  <c:v>#N/A</c:v>
                </c:pt>
                <c:pt idx="58">
                  <c:v>#N/A</c:v>
                </c:pt>
                <c:pt idx="59">
                  <c:v>#N/A</c:v>
                </c:pt>
                <c:pt idx="60">
                  <c:v>#N/A</c:v>
                </c:pt>
                <c:pt idx="61">
                  <c:v>#N/A</c:v>
                </c:pt>
                <c:pt idx="62">
                  <c:v>#N/A</c:v>
                </c:pt>
                <c:pt idx="63">
                  <c:v>52</c:v>
                </c:pt>
                <c:pt idx="64">
                  <c:v>#N/A</c:v>
                </c:pt>
                <c:pt idx="65">
                  <c:v>#N/A</c:v>
                </c:pt>
                <c:pt idx="66">
                  <c:v>#N/A</c:v>
                </c:pt>
                <c:pt idx="67">
                  <c:v>#N/A</c:v>
                </c:pt>
                <c:pt idx="68">
                  <c:v>#N/A</c:v>
                </c:pt>
                <c:pt idx="69">
                  <c:v>#N/A</c:v>
                </c:pt>
                <c:pt idx="70">
                  <c:v>#N/A</c:v>
                </c:pt>
                <c:pt idx="71">
                  <c:v>49</c:v>
                </c:pt>
                <c:pt idx="72">
                  <c:v>45</c:v>
                </c:pt>
                <c:pt idx="73">
                  <c:v>42</c:v>
                </c:pt>
              </c:numCache>
            </c:numRef>
          </c:val>
          <c:smooth val="0"/>
          <c:extLst>
            <c:ext xmlns:c16="http://schemas.microsoft.com/office/drawing/2014/chart" uri="{C3380CC4-5D6E-409C-BE32-E72D297353CC}">
              <c16:uniqueId val="{00000006-9B4E-4014-A53D-9DAB66F66A9A}"/>
            </c:ext>
          </c:extLst>
        </c:ser>
        <c:ser>
          <c:idx val="3"/>
          <c:order val="3"/>
          <c:spPr>
            <a:ln>
              <a:solidFill>
                <a:schemeClr val="bg1">
                  <a:lumMod val="65000"/>
                </a:schemeClr>
              </a:solidFill>
            </a:ln>
          </c:spPr>
          <c:marker>
            <c:symbol val="none"/>
          </c:marker>
          <c:dLbls>
            <c:dLbl>
              <c:idx val="7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F2-453B-9835-02B4D6DCDD2F}"/>
                </c:ext>
              </c:extLst>
            </c:dLbl>
            <c:numFmt formatCode="0\%" sourceLinked="0"/>
            <c:spPr>
              <a:noFill/>
              <a:ln>
                <a:noFill/>
              </a:ln>
              <a:effectLst/>
            </c:spPr>
            <c:txPr>
              <a:bodyPr wrap="square" lIns="38100" tIns="19050" rIns="38100" bIns="19050" anchor="ctr">
                <a:spAutoFit/>
              </a:bodyPr>
              <a:lstStyle/>
              <a:p>
                <a:pPr>
                  <a:defRPr sz="2400">
                    <a:solidFill>
                      <a:srgbClr val="A6A6A6"/>
                    </a:solidFill>
                    <a:latin typeface="+mn-lt"/>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Sheet1!$A$1:$BW$1</c:f>
              <c:numCache>
                <c:formatCode>mmm\
yyyy</c:formatCode>
                <c:ptCount val="74"/>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pt idx="47">
                  <c:v>43405</c:v>
                </c:pt>
                <c:pt idx="48">
                  <c:v>43435</c:v>
                </c:pt>
                <c:pt idx="49">
                  <c:v>43466</c:v>
                </c:pt>
                <c:pt idx="50">
                  <c:v>43497</c:v>
                </c:pt>
                <c:pt idx="51">
                  <c:v>43525</c:v>
                </c:pt>
                <c:pt idx="52">
                  <c:v>43556</c:v>
                </c:pt>
                <c:pt idx="53">
                  <c:v>43586</c:v>
                </c:pt>
                <c:pt idx="54">
                  <c:v>43617</c:v>
                </c:pt>
                <c:pt idx="55">
                  <c:v>43647</c:v>
                </c:pt>
                <c:pt idx="56">
                  <c:v>43678</c:v>
                </c:pt>
                <c:pt idx="57">
                  <c:v>43709</c:v>
                </c:pt>
                <c:pt idx="58">
                  <c:v>43739</c:v>
                </c:pt>
                <c:pt idx="59">
                  <c:v>43770</c:v>
                </c:pt>
                <c:pt idx="60">
                  <c:v>43800</c:v>
                </c:pt>
                <c:pt idx="61">
                  <c:v>43831</c:v>
                </c:pt>
                <c:pt idx="62">
                  <c:v>43862</c:v>
                </c:pt>
                <c:pt idx="63">
                  <c:v>43891</c:v>
                </c:pt>
                <c:pt idx="64">
                  <c:v>43922</c:v>
                </c:pt>
                <c:pt idx="65">
                  <c:v>43952</c:v>
                </c:pt>
                <c:pt idx="66">
                  <c:v>43983</c:v>
                </c:pt>
                <c:pt idx="67">
                  <c:v>44013</c:v>
                </c:pt>
                <c:pt idx="68">
                  <c:v>44044</c:v>
                </c:pt>
                <c:pt idx="69">
                  <c:v>44075</c:v>
                </c:pt>
                <c:pt idx="70">
                  <c:v>44105</c:v>
                </c:pt>
                <c:pt idx="71">
                  <c:v>44136</c:v>
                </c:pt>
                <c:pt idx="72">
                  <c:v>44378</c:v>
                </c:pt>
                <c:pt idx="73">
                  <c:v>44593</c:v>
                </c:pt>
              </c:numCache>
            </c:numRef>
          </c:cat>
          <c:val>
            <c:numRef>
              <c:f>Sheet1!$A$5:$BW$5</c:f>
              <c:numCache>
                <c:formatCode>General</c:formatCode>
                <c:ptCount val="74"/>
                <c:pt idx="0">
                  <c:v>0</c:v>
                </c:pt>
                <c:pt idx="1">
                  <c:v>#N/A</c:v>
                </c:pt>
                <c:pt idx="2">
                  <c:v>4</c:v>
                </c:pt>
                <c:pt idx="3">
                  <c:v>#N/A</c:v>
                </c:pt>
                <c:pt idx="4">
                  <c:v>4</c:v>
                </c:pt>
                <c:pt idx="5">
                  <c:v>4</c:v>
                </c:pt>
                <c:pt idx="6">
                  <c:v>5</c:v>
                </c:pt>
                <c:pt idx="7">
                  <c:v>#N/A</c:v>
                </c:pt>
                <c:pt idx="8">
                  <c:v>#N/A</c:v>
                </c:pt>
                <c:pt idx="9">
                  <c:v>#N/A</c:v>
                </c:pt>
                <c:pt idx="10">
                  <c:v>#N/A</c:v>
                </c:pt>
                <c:pt idx="11">
                  <c:v>#N/A</c:v>
                </c:pt>
                <c:pt idx="12">
                  <c:v>#N/A</c:v>
                </c:pt>
                <c:pt idx="13">
                  <c:v>#N/A</c:v>
                </c:pt>
                <c:pt idx="14">
                  <c:v>#N/A</c:v>
                </c:pt>
                <c:pt idx="15">
                  <c:v>#N/A</c:v>
                </c:pt>
                <c:pt idx="16">
                  <c:v>5</c:v>
                </c:pt>
                <c:pt idx="17">
                  <c:v>#N/A</c:v>
                </c:pt>
                <c:pt idx="18">
                  <c:v>#N/A</c:v>
                </c:pt>
                <c:pt idx="19">
                  <c:v>#N/A</c:v>
                </c:pt>
                <c:pt idx="20">
                  <c:v>#N/A</c:v>
                </c:pt>
                <c:pt idx="21">
                  <c:v>#N/A</c:v>
                </c:pt>
                <c:pt idx="22">
                  <c:v>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c:v>
                </c:pt>
                <c:pt idx="49">
                  <c:v>#N/A</c:v>
                </c:pt>
                <c:pt idx="50">
                  <c:v>#N/A</c:v>
                </c:pt>
                <c:pt idx="51">
                  <c:v>#N/A</c:v>
                </c:pt>
                <c:pt idx="52">
                  <c:v>#N/A</c:v>
                </c:pt>
                <c:pt idx="53">
                  <c:v>#N/A</c:v>
                </c:pt>
                <c:pt idx="54">
                  <c:v>#N/A</c:v>
                </c:pt>
                <c:pt idx="55">
                  <c:v>#N/A</c:v>
                </c:pt>
                <c:pt idx="56">
                  <c:v>6</c:v>
                </c:pt>
                <c:pt idx="57">
                  <c:v>#N/A</c:v>
                </c:pt>
                <c:pt idx="58">
                  <c:v>#N/A</c:v>
                </c:pt>
                <c:pt idx="59">
                  <c:v>#N/A</c:v>
                </c:pt>
                <c:pt idx="60">
                  <c:v>#N/A</c:v>
                </c:pt>
                <c:pt idx="61">
                  <c:v>#N/A</c:v>
                </c:pt>
                <c:pt idx="62">
                  <c:v>#N/A</c:v>
                </c:pt>
                <c:pt idx="63">
                  <c:v>6</c:v>
                </c:pt>
                <c:pt idx="64">
                  <c:v>#N/A</c:v>
                </c:pt>
                <c:pt idx="65">
                  <c:v>#N/A</c:v>
                </c:pt>
                <c:pt idx="66">
                  <c:v>#N/A</c:v>
                </c:pt>
                <c:pt idx="67">
                  <c:v>#N/A</c:v>
                </c:pt>
                <c:pt idx="68">
                  <c:v>#N/A</c:v>
                </c:pt>
                <c:pt idx="69">
                  <c:v>#N/A</c:v>
                </c:pt>
                <c:pt idx="70">
                  <c:v>#N/A</c:v>
                </c:pt>
                <c:pt idx="71">
                  <c:v>8</c:v>
                </c:pt>
                <c:pt idx="72">
                  <c:v>10</c:v>
                </c:pt>
                <c:pt idx="73">
                  <c:v>8</c:v>
                </c:pt>
              </c:numCache>
            </c:numRef>
          </c:val>
          <c:smooth val="0"/>
          <c:extLst>
            <c:ext xmlns:c16="http://schemas.microsoft.com/office/drawing/2014/chart" uri="{C3380CC4-5D6E-409C-BE32-E72D297353CC}">
              <c16:uniqueId val="{00000007-9B4E-4014-A53D-9DAB66F66A9A}"/>
            </c:ext>
          </c:extLst>
        </c:ser>
        <c:dLbls>
          <c:dLblPos val="t"/>
          <c:showLegendKey val="0"/>
          <c:showVal val="1"/>
          <c:showCatName val="0"/>
          <c:showSerName val="0"/>
          <c:showPercent val="0"/>
          <c:showBubbleSize val="0"/>
        </c:dLbls>
        <c:smooth val="0"/>
        <c:axId val="90653056"/>
        <c:axId val="90654592"/>
      </c:lineChart>
      <c:dateAx>
        <c:axId val="90653056"/>
        <c:scaling>
          <c:orientation val="minMax"/>
          <c:min val="42005"/>
        </c:scaling>
        <c:delete val="0"/>
        <c:axPos val="b"/>
        <c:numFmt formatCode="mmm\&#10;yyyy" sourceLinked="0"/>
        <c:majorTickMark val="out"/>
        <c:minorTickMark val="none"/>
        <c:tickLblPos val="nextTo"/>
        <c:spPr>
          <a:ln w="4215">
            <a:solidFill>
              <a:schemeClr val="bg1">
                <a:lumMod val="50000"/>
              </a:schemeClr>
            </a:solidFill>
            <a:prstDash val="solid"/>
          </a:ln>
        </c:spPr>
        <c:txPr>
          <a:bodyPr rot="0" vert="horz"/>
          <a:lstStyle/>
          <a:p>
            <a:pPr>
              <a:defRPr sz="800" b="0" i="0" u="none" strike="noStrike" baseline="0">
                <a:solidFill>
                  <a:schemeClr val="bg1"/>
                </a:solidFill>
                <a:latin typeface="Arial"/>
                <a:ea typeface="Arial"/>
                <a:cs typeface="Arial"/>
              </a:defRPr>
            </a:pPr>
            <a:endParaRPr lang="en-US"/>
          </a:p>
        </c:txPr>
        <c:crossAx val="90654592"/>
        <c:crosses val="autoZero"/>
        <c:auto val="1"/>
        <c:lblOffset val="100"/>
        <c:baseTimeUnit val="months"/>
        <c:majorUnit val="12"/>
        <c:majorTimeUnit val="months"/>
        <c:minorUnit val="12"/>
        <c:minorTimeUnit val="months"/>
      </c:dateAx>
      <c:valAx>
        <c:axId val="90654592"/>
        <c:scaling>
          <c:orientation val="minMax"/>
          <c:max val="100"/>
          <c:min val="0"/>
        </c:scaling>
        <c:delete val="0"/>
        <c:axPos val="l"/>
        <c:numFmt formatCode="#,##0" sourceLinked="0"/>
        <c:majorTickMark val="out"/>
        <c:minorTickMark val="none"/>
        <c:tickLblPos val="nextTo"/>
        <c:spPr>
          <a:ln w="4215">
            <a:solidFill>
              <a:schemeClr val="bg1">
                <a:lumMod val="50000"/>
              </a:schemeClr>
            </a:solidFill>
            <a:prstDash val="solid"/>
          </a:ln>
        </c:spPr>
        <c:txPr>
          <a:bodyPr rot="0" vert="horz"/>
          <a:lstStyle/>
          <a:p>
            <a:pPr>
              <a:defRPr sz="1600" b="0" i="0" u="none" strike="noStrike" baseline="0">
                <a:solidFill>
                  <a:schemeClr val="bg1">
                    <a:lumMod val="50000"/>
                  </a:schemeClr>
                </a:solidFill>
                <a:latin typeface="Segoe UI Light" panose="020B0502040204020203" pitchFamily="34" charset="0"/>
                <a:ea typeface="Arial"/>
                <a:cs typeface="Segoe UI Light" panose="020B0502040204020203" pitchFamily="34" charset="0"/>
              </a:defRPr>
            </a:pPr>
            <a:endParaRPr lang="en-US"/>
          </a:p>
        </c:txPr>
        <c:crossAx val="90653056"/>
        <c:crosses val="autoZero"/>
        <c:crossBetween val="between"/>
        <c:majorUnit val="10"/>
      </c:valAx>
      <c:spPr>
        <a:noFill/>
        <a:ln w="33722">
          <a:noFill/>
        </a:ln>
      </c:spPr>
    </c:plotArea>
    <c:plotVisOnly val="1"/>
    <c:dispBlanksAs val="gap"/>
    <c:showDLblsOverMax val="0"/>
  </c:chart>
  <c:spPr>
    <a:noFill/>
    <a:ln>
      <a:noFill/>
    </a:ln>
  </c:spPr>
  <c:txPr>
    <a:bodyPr/>
    <a:lstStyle/>
    <a:p>
      <a:pPr>
        <a:defRPr sz="2124" b="1" i="0" u="none" strike="noStrike" baseline="0">
          <a:solidFill>
            <a:schemeClr val="tx1"/>
          </a:solidFill>
          <a:latin typeface="RotisSansSerifExtraBold"/>
          <a:ea typeface="RotisSansSerifExtraBold"/>
          <a:cs typeface="RotisSansSerifExtraBold"/>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43195916188239"/>
          <c:y val="0.1434211038843097"/>
          <c:w val="0.75206343706545642"/>
          <c:h val="0.78423745185151472"/>
        </c:manualLayout>
      </c:layout>
      <c:barChart>
        <c:barDir val="bar"/>
        <c:grouping val="stacked"/>
        <c:varyColors val="0"/>
        <c:ser>
          <c:idx val="0"/>
          <c:order val="0"/>
          <c:tx>
            <c:strRef>
              <c:f>Sheet1!$B$1</c:f>
              <c:strCache>
                <c:ptCount val="1"/>
                <c:pt idx="0">
                  <c:v>Reduced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W13 (Feb '22)</c:v>
                </c:pt>
                <c:pt idx="1">
                  <c:v>W12 (Jul '21)</c:v>
                </c:pt>
                <c:pt idx="2">
                  <c:v>W7 (Oct '16)</c:v>
                </c:pt>
                <c:pt idx="4">
                  <c:v>W13 (Feb '22)</c:v>
                </c:pt>
                <c:pt idx="5">
                  <c:v>W12 (Jul '21)</c:v>
                </c:pt>
                <c:pt idx="6">
                  <c:v>W7 (Oct '16)</c:v>
                </c:pt>
                <c:pt idx="8">
                  <c:v>W13 (Feb '22)</c:v>
                </c:pt>
                <c:pt idx="9">
                  <c:v>W12 (Jul '21)</c:v>
                </c:pt>
                <c:pt idx="10">
                  <c:v>W7 (Oct '16)</c:v>
                </c:pt>
              </c:strCache>
            </c:strRef>
          </c:cat>
          <c:val>
            <c:numRef>
              <c:f>Sheet1!$B$2:$B$12</c:f>
              <c:numCache>
                <c:formatCode>General</c:formatCode>
                <c:ptCount val="11"/>
                <c:pt idx="0">
                  <c:v>42</c:v>
                </c:pt>
                <c:pt idx="1">
                  <c:v>45</c:v>
                </c:pt>
                <c:pt idx="2">
                  <c:v>60</c:v>
                </c:pt>
                <c:pt idx="4">
                  <c:v>64</c:v>
                </c:pt>
                <c:pt idx="5">
                  <c:v>69</c:v>
                </c:pt>
                <c:pt idx="6">
                  <c:v>81</c:v>
                </c:pt>
                <c:pt idx="8">
                  <c:v>23</c:v>
                </c:pt>
                <c:pt idx="9">
                  <c:v>26</c:v>
                </c:pt>
                <c:pt idx="10">
                  <c:v>43</c:v>
                </c:pt>
              </c:numCache>
            </c:numRef>
          </c:val>
          <c:extLst>
            <c:ext xmlns:c16="http://schemas.microsoft.com/office/drawing/2014/chart" uri="{C3380CC4-5D6E-409C-BE32-E72D297353CC}">
              <c16:uniqueId val="{00000000-EE61-472B-8882-A4961BBB1636}"/>
            </c:ext>
          </c:extLst>
        </c:ser>
        <c:ser>
          <c:idx val="1"/>
          <c:order val="1"/>
          <c:tx>
            <c:strRef>
              <c:f>Sheet1!$C$1</c:f>
              <c:strCache>
                <c:ptCount val="1"/>
                <c:pt idx="0">
                  <c:v>Remain the same</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W13 (Feb '22)</c:v>
                </c:pt>
                <c:pt idx="1">
                  <c:v>W12 (Jul '21)</c:v>
                </c:pt>
                <c:pt idx="2">
                  <c:v>W7 (Oct '16)</c:v>
                </c:pt>
                <c:pt idx="4">
                  <c:v>W13 (Feb '22)</c:v>
                </c:pt>
                <c:pt idx="5">
                  <c:v>W12 (Jul '21)</c:v>
                </c:pt>
                <c:pt idx="6">
                  <c:v>W7 (Oct '16)</c:v>
                </c:pt>
                <c:pt idx="8">
                  <c:v>W13 (Feb '22)</c:v>
                </c:pt>
                <c:pt idx="9">
                  <c:v>W12 (Jul '21)</c:v>
                </c:pt>
                <c:pt idx="10">
                  <c:v>W7 (Oct '16)</c:v>
                </c:pt>
              </c:strCache>
            </c:strRef>
          </c:cat>
          <c:val>
            <c:numRef>
              <c:f>Sheet1!$C$2:$C$12</c:f>
              <c:numCache>
                <c:formatCode>General</c:formatCode>
                <c:ptCount val="11"/>
                <c:pt idx="0">
                  <c:v>28</c:v>
                </c:pt>
                <c:pt idx="1">
                  <c:v>29</c:v>
                </c:pt>
                <c:pt idx="2">
                  <c:v>28</c:v>
                </c:pt>
                <c:pt idx="4">
                  <c:v>18</c:v>
                </c:pt>
                <c:pt idx="5">
                  <c:v>18</c:v>
                </c:pt>
                <c:pt idx="6">
                  <c:v>11</c:v>
                </c:pt>
                <c:pt idx="8">
                  <c:v>38</c:v>
                </c:pt>
                <c:pt idx="9">
                  <c:v>41</c:v>
                </c:pt>
                <c:pt idx="10">
                  <c:v>44</c:v>
                </c:pt>
              </c:numCache>
            </c:numRef>
          </c:val>
          <c:extLst>
            <c:ext xmlns:c16="http://schemas.microsoft.com/office/drawing/2014/chart" uri="{C3380CC4-5D6E-409C-BE32-E72D297353CC}">
              <c16:uniqueId val="{00000001-EE61-472B-8882-A4961BBB1636}"/>
            </c:ext>
          </c:extLst>
        </c:ser>
        <c:ser>
          <c:idx val="2"/>
          <c:order val="2"/>
          <c:tx>
            <c:strRef>
              <c:f>Sheet1!$D$1</c:f>
              <c:strCache>
                <c:ptCount val="1"/>
                <c:pt idx="0">
                  <c:v>Increased</c:v>
                </c:pt>
              </c:strCache>
            </c:strRef>
          </c:tx>
          <c:spPr>
            <a:solidFill>
              <a:srgbClr val="3958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W13 (Feb '22)</c:v>
                </c:pt>
                <c:pt idx="1">
                  <c:v>W12 (Jul '21)</c:v>
                </c:pt>
                <c:pt idx="2">
                  <c:v>W7 (Oct '16)</c:v>
                </c:pt>
                <c:pt idx="4">
                  <c:v>W13 (Feb '22)</c:v>
                </c:pt>
                <c:pt idx="5">
                  <c:v>W12 (Jul '21)</c:v>
                </c:pt>
                <c:pt idx="6">
                  <c:v>W7 (Oct '16)</c:v>
                </c:pt>
                <c:pt idx="8">
                  <c:v>W13 (Feb '22)</c:v>
                </c:pt>
                <c:pt idx="9">
                  <c:v>W12 (Jul '21)</c:v>
                </c:pt>
                <c:pt idx="10">
                  <c:v>W7 (Oct '16)</c:v>
                </c:pt>
              </c:strCache>
            </c:strRef>
          </c:cat>
          <c:val>
            <c:numRef>
              <c:f>Sheet1!$D$2:$D$12</c:f>
              <c:numCache>
                <c:formatCode>General</c:formatCode>
                <c:ptCount val="11"/>
                <c:pt idx="0">
                  <c:v>22</c:v>
                </c:pt>
                <c:pt idx="1">
                  <c:v>17</c:v>
                </c:pt>
                <c:pt idx="2">
                  <c:v>7</c:v>
                </c:pt>
                <c:pt idx="4">
                  <c:v>14</c:v>
                </c:pt>
                <c:pt idx="5">
                  <c:v>9</c:v>
                </c:pt>
                <c:pt idx="6">
                  <c:v>5</c:v>
                </c:pt>
                <c:pt idx="8">
                  <c:v>31</c:v>
                </c:pt>
                <c:pt idx="9">
                  <c:v>23</c:v>
                </c:pt>
                <c:pt idx="10">
                  <c:v>9</c:v>
                </c:pt>
              </c:numCache>
            </c:numRef>
          </c:val>
          <c:extLst>
            <c:ext xmlns:c16="http://schemas.microsoft.com/office/drawing/2014/chart" uri="{C3380CC4-5D6E-409C-BE32-E72D297353CC}">
              <c16:uniqueId val="{00000002-EE61-472B-8882-A4961BBB1636}"/>
            </c:ext>
          </c:extLst>
        </c:ser>
        <c:ser>
          <c:idx val="3"/>
          <c:order val="3"/>
          <c:tx>
            <c:strRef>
              <c:f>Sheet1!$E$1</c:f>
              <c:strCache>
                <c:ptCount val="1"/>
                <c:pt idx="0">
                  <c:v>Don't know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W13 (Feb '22)</c:v>
                </c:pt>
                <c:pt idx="1">
                  <c:v>W12 (Jul '21)</c:v>
                </c:pt>
                <c:pt idx="2">
                  <c:v>W7 (Oct '16)</c:v>
                </c:pt>
                <c:pt idx="4">
                  <c:v>W13 (Feb '22)</c:v>
                </c:pt>
                <c:pt idx="5">
                  <c:v>W12 (Jul '21)</c:v>
                </c:pt>
                <c:pt idx="6">
                  <c:v>W7 (Oct '16)</c:v>
                </c:pt>
                <c:pt idx="8">
                  <c:v>W13 (Feb '22)</c:v>
                </c:pt>
                <c:pt idx="9">
                  <c:v>W12 (Jul '21)</c:v>
                </c:pt>
                <c:pt idx="10">
                  <c:v>W7 (Oct '16)</c:v>
                </c:pt>
              </c:strCache>
            </c:strRef>
          </c:cat>
          <c:val>
            <c:numRef>
              <c:f>Sheet1!$E$2:$E$12</c:f>
              <c:numCache>
                <c:formatCode>General</c:formatCode>
                <c:ptCount val="11"/>
                <c:pt idx="0">
                  <c:v>8</c:v>
                </c:pt>
                <c:pt idx="1">
                  <c:v>10</c:v>
                </c:pt>
                <c:pt idx="2">
                  <c:v>5</c:v>
                </c:pt>
                <c:pt idx="4">
                  <c:v>4</c:v>
                </c:pt>
                <c:pt idx="5">
                  <c:v>4</c:v>
                </c:pt>
                <c:pt idx="6">
                  <c:v>3</c:v>
                </c:pt>
                <c:pt idx="8">
                  <c:v>8</c:v>
                </c:pt>
                <c:pt idx="9">
                  <c:v>10</c:v>
                </c:pt>
                <c:pt idx="10">
                  <c:v>5</c:v>
                </c:pt>
              </c:numCache>
            </c:numRef>
          </c:val>
          <c:extLst>
            <c:ext xmlns:c16="http://schemas.microsoft.com/office/drawing/2014/chart" uri="{C3380CC4-5D6E-409C-BE32-E72D297353CC}">
              <c16:uniqueId val="{00000003-EE61-472B-8882-A4961BBB1636}"/>
            </c:ext>
          </c:extLst>
        </c:ser>
        <c:dLbls>
          <c:showLegendKey val="0"/>
          <c:showVal val="0"/>
          <c:showCatName val="0"/>
          <c:showSerName val="0"/>
          <c:showPercent val="0"/>
          <c:showBubbleSize val="0"/>
        </c:dLbls>
        <c:gapWidth val="50"/>
        <c:overlap val="100"/>
        <c:axId val="430960032"/>
        <c:axId val="430976432"/>
      </c:barChart>
      <c:catAx>
        <c:axId val="4309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430976432"/>
        <c:crosses val="autoZero"/>
        <c:auto val="1"/>
        <c:lblAlgn val="ctr"/>
        <c:lblOffset val="100"/>
        <c:noMultiLvlLbl val="0"/>
      </c:catAx>
      <c:valAx>
        <c:axId val="430976432"/>
        <c:scaling>
          <c:orientation val="minMax"/>
        </c:scaling>
        <c:delete val="1"/>
        <c:axPos val="t"/>
        <c:numFmt formatCode="General" sourceLinked="1"/>
        <c:majorTickMark val="none"/>
        <c:minorTickMark val="none"/>
        <c:tickLblPos val="nextTo"/>
        <c:crossAx val="430960032"/>
        <c:crosses val="autoZero"/>
        <c:crossBetween val="between"/>
        <c:majorUnit val="0.2"/>
      </c:valAx>
      <c:spPr>
        <a:noFill/>
        <a:ln>
          <a:noFill/>
        </a:ln>
        <a:effectLst/>
      </c:spPr>
    </c:plotArea>
    <c:legend>
      <c:legendPos val="b"/>
      <c:layout>
        <c:manualLayout>
          <c:xMode val="edge"/>
          <c:yMode val="edge"/>
          <c:x val="0.22786486037850365"/>
          <c:y val="3.7621577524039759E-2"/>
          <c:w val="0.75826584685856735"/>
          <c:h val="9.150006900219909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Ligh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latin typeface="Segoe UI" panose="020B0502040204020203" pitchFamily="34" charset="0"/>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5846895" y="94309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latin typeface="Segoe UI" panose="020B0502040204020203" pitchFamily="34" charset="0"/>
              </a:rPr>
              <a:pPr algn="r"/>
              <a:t>‹#›</a:t>
            </a:fld>
            <a:endParaRPr lang="en-GB" dirty="0">
              <a:latin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60" y="9238334"/>
            <a:ext cx="1549257" cy="38520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77800" y="192088"/>
            <a:ext cx="6419850" cy="36131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295745" y="9438937"/>
            <a:ext cx="343561" cy="234488"/>
          </a:xfrm>
          <a:prstGeom prst="rect">
            <a:avLst/>
          </a:prstGeom>
        </p:spPr>
        <p:txBody>
          <a:bodyPr vert="horz" lIns="91440" tIns="45720" rIns="91440" bIns="45720" rtlCol="0" anchor="ctr"/>
          <a:lstStyle>
            <a:lvl1pPr algn="r">
              <a:defRPr sz="800" b="0">
                <a:latin typeface="Segoe UI" panose="020B0502040204020203" pitchFamily="34" charset="0"/>
              </a:defRPr>
            </a:lvl1pPr>
          </a:lstStyle>
          <a:p>
            <a:fld id="{2FB8B7E8-C405-4882-AAD0-1D72826C463D}" type="slidenum">
              <a:rPr lang="en-GB" smtClean="0"/>
              <a:pPr/>
              <a:t>‹#›</a:t>
            </a:fld>
            <a:endParaRPr lang="en-GB" dirty="0"/>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5" y="9371214"/>
            <a:ext cx="1549257" cy="385200"/>
          </a:xfrm>
          <a:prstGeom prst="rect">
            <a:avLst/>
          </a:prstGeom>
        </p:spPr>
      </p:pic>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Segoe UI" panose="020B0502040204020203" pitchFamily="34" charset="0"/>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Segoe UI" panose="020B0502040204020203" pitchFamily="34" charset="0"/>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Segoe UI" panose="020B0502040204020203" pitchFamily="34" charset="0"/>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Segoe UI" panose="020B0502040204020203" pitchFamily="34" charset="0"/>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Segoe UI" panose="020B0502040204020203" pitchFamily="34" charset="0"/>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03DD39-33C8-44AC-BB7A-8A2572813A4D}"/>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Slide Image Placeholder 6">
            <a:extLst>
              <a:ext uri="{FF2B5EF4-FFF2-40B4-BE49-F238E27FC236}">
                <a16:creationId xmlns:a16="http://schemas.microsoft.com/office/drawing/2014/main" id="{6A725631-73A4-4E6F-83CE-DDC8C69E5C4F}"/>
              </a:ext>
            </a:extLst>
          </p:cNvPr>
          <p:cNvSpPr>
            <a:spLocks noGrp="1" noRot="1" noChangeAspect="1"/>
          </p:cNvSpPr>
          <p:nvPr>
            <p:ph type="sldImg"/>
          </p:nvPr>
        </p:nvSpPr>
        <p:spPr>
          <a:xfrm>
            <a:off x="149225" y="152400"/>
            <a:ext cx="6569075" cy="3695700"/>
          </a:xfrm>
        </p:spPr>
      </p:sp>
      <p:sp>
        <p:nvSpPr>
          <p:cNvPr id="8" name="Notes Placeholder 7">
            <a:extLst>
              <a:ext uri="{FF2B5EF4-FFF2-40B4-BE49-F238E27FC236}">
                <a16:creationId xmlns:a16="http://schemas.microsoft.com/office/drawing/2014/main" id="{43EC9C79-BAA7-4E5B-9269-5F26F637EA9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588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12</a:t>
            </a:fld>
            <a:endParaRPr lang="en-GB" sz="1800" kern="0" dirty="0">
              <a:solidFill>
                <a:sysClr val="windowText" lastClr="000000"/>
              </a:solidFill>
            </a:endParaRPr>
          </a:p>
        </p:txBody>
      </p:sp>
    </p:spTree>
    <p:extLst>
      <p:ext uri="{BB962C8B-B14F-4D97-AF65-F5344CB8AC3E}">
        <p14:creationId xmlns:p14="http://schemas.microsoft.com/office/powerpoint/2010/main" val="169548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15</a:t>
            </a:fld>
            <a:endParaRPr lang="en-GB" sz="1800" kern="0" dirty="0">
              <a:solidFill>
                <a:sysClr val="windowText" lastClr="000000"/>
              </a:solidFill>
            </a:endParaRPr>
          </a:p>
        </p:txBody>
      </p:sp>
    </p:spTree>
    <p:extLst>
      <p:ext uri="{BB962C8B-B14F-4D97-AF65-F5344CB8AC3E}">
        <p14:creationId xmlns:p14="http://schemas.microsoft.com/office/powerpoint/2010/main" val="315082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16</a:t>
            </a:fld>
            <a:endParaRPr lang="en-GB" sz="1800" kern="0" dirty="0">
              <a:solidFill>
                <a:sysClr val="windowText" lastClr="000000"/>
              </a:solidFill>
            </a:endParaRPr>
          </a:p>
        </p:txBody>
      </p:sp>
    </p:spTree>
    <p:extLst>
      <p:ext uri="{BB962C8B-B14F-4D97-AF65-F5344CB8AC3E}">
        <p14:creationId xmlns:p14="http://schemas.microsoft.com/office/powerpoint/2010/main" val="165026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17</a:t>
            </a:fld>
            <a:endParaRPr lang="en-GB" sz="1800" kern="0" dirty="0">
              <a:solidFill>
                <a:sysClr val="windowText" lastClr="000000"/>
              </a:solidFill>
            </a:endParaRPr>
          </a:p>
        </p:txBody>
      </p:sp>
    </p:spTree>
    <p:extLst>
      <p:ext uri="{BB962C8B-B14F-4D97-AF65-F5344CB8AC3E}">
        <p14:creationId xmlns:p14="http://schemas.microsoft.com/office/powerpoint/2010/main" val="310612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18</a:t>
            </a:fld>
            <a:endParaRPr lang="en-GB" sz="1800" kern="0" dirty="0">
              <a:solidFill>
                <a:sysClr val="windowText" lastClr="000000"/>
              </a:solidFill>
            </a:endParaRPr>
          </a:p>
        </p:txBody>
      </p:sp>
    </p:spTree>
    <p:extLst>
      <p:ext uri="{BB962C8B-B14F-4D97-AF65-F5344CB8AC3E}">
        <p14:creationId xmlns:p14="http://schemas.microsoft.com/office/powerpoint/2010/main" val="78697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201613"/>
            <a:ext cx="8770938" cy="4933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dirty="0"/>
              <a:t>  </a:t>
            </a:r>
            <a:r>
              <a:rPr lang="en-GB" dirty="0">
                <a:solidFill>
                  <a:srgbClr val="333333"/>
                </a:solidFill>
                <a:ea typeface="Times New Roman" pitchFamily="18" charset="0"/>
                <a:cs typeface="Arial" charset="0"/>
              </a:rPr>
              <a:t>Ipsos MORI: Report Title</a:t>
            </a:r>
            <a:r>
              <a:rPr lang="en-GB" sz="1000" dirty="0">
                <a:solidFill>
                  <a:srgbClr val="000000"/>
                </a:solidFill>
                <a:latin typeface="Arial Black" pitchFamily="34" charset="0"/>
              </a:rPr>
              <a:t> </a:t>
            </a:r>
            <a:fld id="{BD169286-7779-44A5-A586-15FA91A020D3}" type="slidenum">
              <a:rPr lang="en-GB" sz="1000" smtClean="0">
                <a:latin typeface="Arial Black" pitchFamily="34" charset="0"/>
              </a:rPr>
              <a:pPr>
                <a:defRPr/>
              </a:pPr>
              <a:t>19</a:t>
            </a:fld>
            <a:endParaRPr lang="en-GB" sz="1000" dirty="0">
              <a:latin typeface="Arial Black" pitchFamily="34" charset="0"/>
            </a:endParaRPr>
          </a:p>
        </p:txBody>
      </p:sp>
    </p:spTree>
    <p:extLst>
      <p:ext uri="{BB962C8B-B14F-4D97-AF65-F5344CB8AC3E}">
        <p14:creationId xmlns:p14="http://schemas.microsoft.com/office/powerpoint/2010/main" val="10971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20</a:t>
            </a:fld>
            <a:endParaRPr lang="en-GB" dirty="0"/>
          </a:p>
        </p:txBody>
      </p:sp>
    </p:spTree>
    <p:extLst>
      <p:ext uri="{BB962C8B-B14F-4D97-AF65-F5344CB8AC3E}">
        <p14:creationId xmlns:p14="http://schemas.microsoft.com/office/powerpoint/2010/main" val="293028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22</a:t>
            </a:fld>
            <a:endParaRPr lang="en-GB" sz="1800" kern="0" dirty="0">
              <a:solidFill>
                <a:sysClr val="windowText" lastClr="000000"/>
              </a:solidFill>
            </a:endParaRPr>
          </a:p>
        </p:txBody>
      </p:sp>
    </p:spTree>
    <p:extLst>
      <p:ext uri="{BB962C8B-B14F-4D97-AF65-F5344CB8AC3E}">
        <p14:creationId xmlns:p14="http://schemas.microsoft.com/office/powerpoint/2010/main" val="347191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23</a:t>
            </a:fld>
            <a:endParaRPr lang="en-GB" sz="1800" kern="0" dirty="0">
              <a:solidFill>
                <a:sysClr val="windowText" lastClr="000000"/>
              </a:solidFill>
            </a:endParaRPr>
          </a:p>
        </p:txBody>
      </p:sp>
    </p:spTree>
    <p:extLst>
      <p:ext uri="{BB962C8B-B14F-4D97-AF65-F5344CB8AC3E}">
        <p14:creationId xmlns:p14="http://schemas.microsoft.com/office/powerpoint/2010/main" val="5316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24</a:t>
            </a:fld>
            <a:endParaRPr lang="en-GB" sz="1800" kern="0" dirty="0">
              <a:solidFill>
                <a:sysClr val="windowText" lastClr="000000"/>
              </a:solidFill>
            </a:endParaRPr>
          </a:p>
        </p:txBody>
      </p:sp>
    </p:spTree>
    <p:extLst>
      <p:ext uri="{BB962C8B-B14F-4D97-AF65-F5344CB8AC3E}">
        <p14:creationId xmlns:p14="http://schemas.microsoft.com/office/powerpoint/2010/main" val="183176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201613"/>
            <a:ext cx="8770938" cy="4933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r>
              <a:rPr lang="en-GB" dirty="0"/>
              <a:t>  </a:t>
            </a:r>
            <a:r>
              <a:rPr lang="en-GB" dirty="0">
                <a:solidFill>
                  <a:srgbClr val="333333"/>
                </a:solidFill>
                <a:ea typeface="Times New Roman" pitchFamily="18" charset="0"/>
                <a:cs typeface="Arial" charset="0"/>
              </a:rPr>
              <a:t>Ipsos MORI: Report Title</a:t>
            </a:r>
            <a:r>
              <a:rPr lang="en-GB" sz="1000" dirty="0">
                <a:solidFill>
                  <a:srgbClr val="000000"/>
                </a:solidFill>
                <a:latin typeface="Arial Black" pitchFamily="34" charset="0"/>
              </a:rPr>
              <a:t> </a:t>
            </a:r>
            <a:fld id="{BD169286-7779-44A5-A586-15FA91A020D3}" type="slidenum">
              <a:rPr lang="en-GB" sz="1000" smtClean="0">
                <a:latin typeface="Arial Black" pitchFamily="34" charset="0"/>
              </a:rPr>
              <a:pPr>
                <a:defRPr/>
              </a:pPr>
              <a:t>3</a:t>
            </a:fld>
            <a:endParaRPr lang="en-GB" sz="1000" dirty="0">
              <a:latin typeface="Arial Black" pitchFamily="34" charset="0"/>
            </a:endParaRPr>
          </a:p>
        </p:txBody>
      </p:sp>
    </p:spTree>
    <p:extLst>
      <p:ext uri="{BB962C8B-B14F-4D97-AF65-F5344CB8AC3E}">
        <p14:creationId xmlns:p14="http://schemas.microsoft.com/office/powerpoint/2010/main" val="1274415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25</a:t>
            </a:fld>
            <a:endParaRPr lang="en-GB" sz="1800" kern="0" dirty="0">
              <a:solidFill>
                <a:sysClr val="windowText" lastClr="000000"/>
              </a:solidFill>
            </a:endParaRPr>
          </a:p>
        </p:txBody>
      </p:sp>
    </p:spTree>
    <p:extLst>
      <p:ext uri="{BB962C8B-B14F-4D97-AF65-F5344CB8AC3E}">
        <p14:creationId xmlns:p14="http://schemas.microsoft.com/office/powerpoint/2010/main" val="2719547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814388"/>
            <a:ext cx="5907088" cy="3324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26</a:t>
            </a:fld>
            <a:endParaRPr lang="en-GB" dirty="0"/>
          </a:p>
        </p:txBody>
      </p:sp>
    </p:spTree>
    <p:extLst>
      <p:ext uri="{BB962C8B-B14F-4D97-AF65-F5344CB8AC3E}">
        <p14:creationId xmlns:p14="http://schemas.microsoft.com/office/powerpoint/2010/main" val="304135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160338"/>
            <a:ext cx="6556375"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4</a:t>
            </a:fld>
            <a:endParaRPr lang="en-GB" sz="1800" kern="0" dirty="0">
              <a:solidFill>
                <a:sysClr val="windowText" lastClr="000000"/>
              </a:solidFill>
            </a:endParaRPr>
          </a:p>
        </p:txBody>
      </p:sp>
    </p:spTree>
    <p:extLst>
      <p:ext uri="{BB962C8B-B14F-4D97-AF65-F5344CB8AC3E}">
        <p14:creationId xmlns:p14="http://schemas.microsoft.com/office/powerpoint/2010/main" val="337590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160338"/>
            <a:ext cx="6556375"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5</a:t>
            </a:fld>
            <a:endParaRPr lang="en-GB" sz="1800" kern="0" dirty="0">
              <a:solidFill>
                <a:sysClr val="windowText" lastClr="000000"/>
              </a:solidFill>
            </a:endParaRPr>
          </a:p>
        </p:txBody>
      </p:sp>
    </p:spTree>
    <p:extLst>
      <p:ext uri="{BB962C8B-B14F-4D97-AF65-F5344CB8AC3E}">
        <p14:creationId xmlns:p14="http://schemas.microsoft.com/office/powerpoint/2010/main" val="421592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160338"/>
            <a:ext cx="6556375"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6</a:t>
            </a:fld>
            <a:endParaRPr lang="en-GB" sz="1800" kern="0" dirty="0">
              <a:solidFill>
                <a:sysClr val="windowText" lastClr="000000"/>
              </a:solidFill>
            </a:endParaRPr>
          </a:p>
        </p:txBody>
      </p:sp>
    </p:spTree>
    <p:extLst>
      <p:ext uri="{BB962C8B-B14F-4D97-AF65-F5344CB8AC3E}">
        <p14:creationId xmlns:p14="http://schemas.microsoft.com/office/powerpoint/2010/main" val="226635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3" y="160338"/>
            <a:ext cx="6556375"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7</a:t>
            </a:fld>
            <a:endParaRPr lang="en-GB" sz="1800" kern="0" dirty="0">
              <a:solidFill>
                <a:sysClr val="windowText" lastClr="000000"/>
              </a:solidFill>
            </a:endParaRPr>
          </a:p>
        </p:txBody>
      </p:sp>
    </p:spTree>
    <p:extLst>
      <p:ext uri="{BB962C8B-B14F-4D97-AF65-F5344CB8AC3E}">
        <p14:creationId xmlns:p14="http://schemas.microsoft.com/office/powerpoint/2010/main" val="400333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9</a:t>
            </a:fld>
            <a:endParaRPr lang="en-GB" sz="1800" kern="0" dirty="0">
              <a:solidFill>
                <a:sysClr val="windowText" lastClr="000000"/>
              </a:solidFill>
            </a:endParaRPr>
          </a:p>
        </p:txBody>
      </p:sp>
    </p:spTree>
    <p:extLst>
      <p:ext uri="{BB962C8B-B14F-4D97-AF65-F5344CB8AC3E}">
        <p14:creationId xmlns:p14="http://schemas.microsoft.com/office/powerpoint/2010/main" val="394656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10</a:t>
            </a:fld>
            <a:endParaRPr lang="en-GB" sz="1800" kern="0" dirty="0">
              <a:solidFill>
                <a:sysClr val="windowText" lastClr="000000"/>
              </a:solidFill>
            </a:endParaRPr>
          </a:p>
        </p:txBody>
      </p:sp>
    </p:spTree>
    <p:extLst>
      <p:ext uri="{BB962C8B-B14F-4D97-AF65-F5344CB8AC3E}">
        <p14:creationId xmlns:p14="http://schemas.microsoft.com/office/powerpoint/2010/main" val="329334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26">
              <a:defRPr/>
            </a:pPr>
            <a:fld id="{2FB8B7E8-C405-4882-AAD0-1D72826C463D}" type="slidenum">
              <a:rPr lang="en-GB" sz="1800" kern="0">
                <a:solidFill>
                  <a:sysClr val="windowText" lastClr="000000"/>
                </a:solidFill>
              </a:rPr>
              <a:pPr defTabSz="914326">
                <a:defRPr/>
              </a:pPr>
              <a:t>11</a:t>
            </a:fld>
            <a:endParaRPr lang="en-GB" sz="1800" kern="0" dirty="0">
              <a:solidFill>
                <a:sysClr val="windowText" lastClr="000000"/>
              </a:solidFill>
            </a:endParaRPr>
          </a:p>
        </p:txBody>
      </p:sp>
    </p:spTree>
    <p:extLst>
      <p:ext uri="{BB962C8B-B14F-4D97-AF65-F5344CB8AC3E}">
        <p14:creationId xmlns:p14="http://schemas.microsoft.com/office/powerpoint/2010/main" val="1325164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69375" y="179389"/>
            <a:ext cx="13101024" cy="7200899"/>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Click icon to place image (or select frame and copy/paste image into it) and then send to back so text/logo can be displayed.</a:t>
            </a:r>
          </a:p>
        </p:txBody>
      </p:sp>
      <p:sp>
        <p:nvSpPr>
          <p:cNvPr id="69" name="Text Placeholder 68"/>
          <p:cNvSpPr>
            <a:spLocks noGrp="1"/>
          </p:cNvSpPr>
          <p:nvPr>
            <p:ph type="body" sz="quarter" idx="10" hasCustomPrompt="1"/>
          </p:nvPr>
        </p:nvSpPr>
        <p:spPr bwMode="gray">
          <a:xfrm>
            <a:off x="504000" y="4072476"/>
            <a:ext cx="6153433" cy="1377348"/>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04000" y="3424404"/>
            <a:ext cx="3562609" cy="430887"/>
          </a:xfrm>
          <a:solidFill>
            <a:schemeClr val="bg1"/>
          </a:solidFill>
        </p:spPr>
        <p:txBody>
          <a:bodyPr wrap="none" lIns="82819" tIns="0" rIns="82819" bIns="0" rtlCol="0" anchor="ctr">
            <a:spAutoFit/>
          </a:bodyPr>
          <a:lstStyle>
            <a:lvl1pPr marL="0" indent="0">
              <a:lnSpc>
                <a:spcPct val="100000"/>
              </a:lnSpc>
              <a:spcAft>
                <a:spcPts val="0"/>
              </a:spcAft>
              <a:buNone/>
              <a:defRPr lang="en-GB" sz="2800" b="1" dirty="0" smtClean="0">
                <a:solidFill>
                  <a:sysClr val="windowText" lastClr="000000"/>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Attitudes towards Immigration  | Wave 13 | March 2022 | Version 1 | PUBLIC</a:t>
            </a:r>
          </a:p>
        </p:txBody>
      </p:sp>
      <p:sp>
        <p:nvSpPr>
          <p:cNvPr id="10" name="Text Placeholder 5"/>
          <p:cNvSpPr>
            <a:spLocks noGrp="1"/>
          </p:cNvSpPr>
          <p:nvPr>
            <p:ph type="body" sz="quarter" idx="13" hasCustomPrompt="1"/>
          </p:nvPr>
        </p:nvSpPr>
        <p:spPr>
          <a:xfrm>
            <a:off x="504000" y="2051432"/>
            <a:ext cx="2921807" cy="677108"/>
          </a:xfrm>
          <a:solidFill>
            <a:schemeClr val="accent3"/>
          </a:solidFill>
        </p:spPr>
        <p:txBody>
          <a:bodyPr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04000" y="1206519"/>
            <a:ext cx="2921807" cy="677108"/>
          </a:xfrm>
          <a:solidFill>
            <a:schemeClr val="accent3"/>
          </a:solidFill>
        </p:spPr>
        <p:txBody>
          <a:bodyPr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04000" y="5583633"/>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2016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4" name="TextBox 13"/>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1" name="Picture 10">
            <a:extLst>
              <a:ext uri="{FF2B5EF4-FFF2-40B4-BE49-F238E27FC236}">
                <a16:creationId xmlns:a16="http://schemas.microsoft.com/office/drawing/2014/main" id="{A9BBA9A6-CFB8-4302-8B36-E2E76646F0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Fill_WhiteBorder_ZeroCont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166087" y="177031"/>
            <a:ext cx="13107600" cy="7207200"/>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a:lvl1pPr>
          </a:lstStyle>
          <a:p>
            <a:pPr marL="0" lvl="0" indent="0">
              <a:buNone/>
            </a:pPr>
            <a:r>
              <a:rPr lang="en-GB" dirty="0"/>
              <a:t>Click icon to place image (or select frame and copy/paste image into it)</a:t>
            </a:r>
          </a:p>
        </p:txBody>
      </p:sp>
      <p:sp>
        <p:nvSpPr>
          <p:cNvPr id="2" name="Title 1"/>
          <p:cNvSpPr>
            <a:spLocks noGrp="1"/>
          </p:cNvSpPr>
          <p:nvPr>
            <p:ph type="title" hasCustomPrompt="1"/>
          </p:nvPr>
        </p:nvSpPr>
        <p:spPr>
          <a:xfrm>
            <a:off x="504000" y="504000"/>
            <a:ext cx="3756187"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8" name="TextBox 7"/>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1" name="Picture 10">
            <a:extLst>
              <a:ext uri="{FF2B5EF4-FFF2-40B4-BE49-F238E27FC236}">
                <a16:creationId xmlns:a16="http://schemas.microsoft.com/office/drawing/2014/main" id="{7079B870-847B-4233-9ACA-761CD7A3A2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1930960846"/>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ll_ZeroBox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04000"/>
            <a:ext cx="3756187"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04000" y="1282947"/>
            <a:ext cx="2933414"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408943"/>
            <a:ext cx="3840162" cy="180000"/>
          </a:xfrm>
          <a:noFill/>
        </p:spPr>
        <p:txBody>
          <a:bodyPr lIns="0" tIns="0" rIns="0" bIns="0" anchor="b">
            <a:noAutofit/>
          </a:bodyPr>
          <a:lstStyle>
            <a:lvl1pPr marL="0" indent="0" algn="r">
              <a:buFontTx/>
              <a:buNone/>
              <a:defRPr sz="800">
                <a:solidFill>
                  <a:schemeClr val="bg1"/>
                </a:solidFill>
              </a:defRPr>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2" name="Text Placeholder 3"/>
          <p:cNvSpPr>
            <a:spLocks noGrp="1"/>
          </p:cNvSpPr>
          <p:nvPr>
            <p:ph type="body" sz="quarter" idx="15" hasCustomPrompt="1"/>
          </p:nvPr>
        </p:nvSpPr>
        <p:spPr>
          <a:xfrm>
            <a:off x="504000" y="6408943"/>
            <a:ext cx="8055071" cy="180000"/>
          </a:xfrm>
          <a:noFill/>
        </p:spPr>
        <p:txBody>
          <a:bodyPr lIns="0" tIns="0" rIns="0" bIns="0" anchor="b">
            <a:noAutofit/>
          </a:bodyPr>
          <a:lstStyle>
            <a:lvl1pPr marL="0" indent="0" algn="l">
              <a:buFontTx/>
              <a:buNone/>
              <a:defRPr sz="800">
                <a:solidFill>
                  <a:schemeClr val="bg1"/>
                </a:solidFill>
              </a:defRPr>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Box 9"/>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4" name="TextBox 13"/>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3" name="Picture 12">
            <a:extLst>
              <a:ext uri="{FF2B5EF4-FFF2-40B4-BE49-F238E27FC236}">
                <a16:creationId xmlns:a16="http://schemas.microsoft.com/office/drawing/2014/main" id="{81A4F37D-A1F5-4700-9DD6-2B0B90F700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2784622495"/>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ll_OneBox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04000"/>
            <a:ext cx="3756187"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04000" y="1908423"/>
            <a:ext cx="12306492" cy="4285605"/>
          </a:xfrm>
        </p:spPr>
        <p:txBody>
          <a:bodyPr/>
          <a:lstStyle>
            <a:lvl1pPr>
              <a:lnSpc>
                <a:spcPct val="100000"/>
              </a:lnSpc>
              <a:spcBef>
                <a:spcPts val="600"/>
              </a:spcBef>
              <a:buClr>
                <a:schemeClr val="bg1"/>
              </a:buClr>
              <a:defRPr>
                <a:solidFill>
                  <a:schemeClr val="bg1"/>
                </a:solidFill>
              </a:defRPr>
            </a:lvl1pPr>
            <a:lvl2pPr>
              <a:lnSpc>
                <a:spcPct val="100000"/>
              </a:lnSpc>
              <a:spcBef>
                <a:spcPts val="600"/>
              </a:spcBef>
              <a:buClr>
                <a:schemeClr val="bg1"/>
              </a:buClr>
              <a:defRPr>
                <a:solidFill>
                  <a:schemeClr val="bg1"/>
                </a:solidFill>
              </a:defRPr>
            </a:lvl2pPr>
            <a:lvl3pPr>
              <a:lnSpc>
                <a:spcPct val="100000"/>
              </a:lnSpc>
              <a:spcBef>
                <a:spcPts val="600"/>
              </a:spcBef>
              <a:buClr>
                <a:schemeClr val="bg1"/>
              </a:buClr>
              <a:defRPr>
                <a:solidFill>
                  <a:schemeClr val="bg1"/>
                </a:solidFill>
              </a:defRPr>
            </a:lvl3pPr>
            <a:lvl4pPr>
              <a:lnSpc>
                <a:spcPct val="100000"/>
              </a:lnSpc>
              <a:spcBef>
                <a:spcPts val="600"/>
              </a:spcBef>
              <a:buClr>
                <a:schemeClr val="bg1"/>
              </a:buClr>
              <a:defRPr>
                <a:solidFill>
                  <a:schemeClr val="bg1"/>
                </a:solidFill>
              </a:defRPr>
            </a:lvl4pPr>
            <a:lvl5pPr>
              <a:lnSpc>
                <a:spcPct val="100000"/>
              </a:lnSpc>
              <a:spcBef>
                <a:spcPts val="600"/>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04000" y="1281544"/>
            <a:ext cx="2933414"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408943"/>
            <a:ext cx="3840162" cy="180000"/>
          </a:xfrm>
          <a:noFill/>
        </p:spPr>
        <p:txBody>
          <a:bodyPr lIns="0" tIns="0" rIns="0" bIns="0" anchor="b">
            <a:noAutofit/>
          </a:bodyPr>
          <a:lstStyle>
            <a:lvl1pPr marL="0" indent="0" algn="r">
              <a:buFontTx/>
              <a:buNone/>
              <a:defRPr sz="800">
                <a:solidFill>
                  <a:schemeClr val="bg1"/>
                </a:solidFill>
              </a:defRPr>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2" name="Text Placeholder 3"/>
          <p:cNvSpPr>
            <a:spLocks noGrp="1"/>
          </p:cNvSpPr>
          <p:nvPr>
            <p:ph type="body" sz="quarter" idx="15" hasCustomPrompt="1"/>
          </p:nvPr>
        </p:nvSpPr>
        <p:spPr>
          <a:xfrm>
            <a:off x="504000" y="6408943"/>
            <a:ext cx="8055071" cy="180000"/>
          </a:xfrm>
          <a:noFill/>
        </p:spPr>
        <p:txBody>
          <a:bodyPr lIns="0" tIns="0" rIns="0" bIns="0" anchor="b">
            <a:noAutofit/>
          </a:bodyPr>
          <a:lstStyle>
            <a:lvl1pPr marL="0" indent="0" algn="l">
              <a:buFontTx/>
              <a:buNone/>
              <a:defRPr sz="800">
                <a:solidFill>
                  <a:schemeClr val="bg1"/>
                </a:solidFill>
              </a:defRPr>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6" name="TextBox 15"/>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4" name="TextBox 13"/>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3" name="Picture 12">
            <a:extLst>
              <a:ext uri="{FF2B5EF4-FFF2-40B4-BE49-F238E27FC236}">
                <a16:creationId xmlns:a16="http://schemas.microsoft.com/office/drawing/2014/main" id="{48AEB29F-5BD1-4051-9FFF-A6B2ECC67B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ll_2BoxCon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04000"/>
            <a:ext cx="3756187"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04000" y="1908000"/>
            <a:ext cx="5984551" cy="4285605"/>
          </a:xfrm>
        </p:spPr>
        <p:txBody>
          <a:bodyPr/>
          <a:lstStyle>
            <a:lvl1pPr>
              <a:lnSpc>
                <a:spcPct val="100000"/>
              </a:lnSpc>
              <a:spcBef>
                <a:spcPts val="500"/>
              </a:spcBef>
              <a:buClr>
                <a:schemeClr val="bg1"/>
              </a:buClr>
              <a:defRPr>
                <a:solidFill>
                  <a:schemeClr val="bg1"/>
                </a:solidFill>
              </a:defRPr>
            </a:lvl1pPr>
            <a:lvl2pPr>
              <a:lnSpc>
                <a:spcPct val="100000"/>
              </a:lnSpc>
              <a:spcBef>
                <a:spcPts val="500"/>
              </a:spcBef>
              <a:buClr>
                <a:schemeClr val="bg1"/>
              </a:buClr>
              <a:defRPr>
                <a:solidFill>
                  <a:schemeClr val="bg1"/>
                </a:solidFill>
              </a:defRPr>
            </a:lvl2pPr>
            <a:lvl3pPr>
              <a:lnSpc>
                <a:spcPct val="100000"/>
              </a:lnSpc>
              <a:spcBef>
                <a:spcPts val="500"/>
              </a:spcBef>
              <a:buClr>
                <a:schemeClr val="bg1"/>
              </a:buClr>
              <a:defRPr>
                <a:solidFill>
                  <a:schemeClr val="bg1"/>
                </a:solidFill>
              </a:defRPr>
            </a:lvl3pPr>
            <a:lvl4pPr>
              <a:lnSpc>
                <a:spcPct val="100000"/>
              </a:lnSpc>
              <a:spcBef>
                <a:spcPts val="500"/>
              </a:spcBef>
              <a:buClr>
                <a:schemeClr val="bg1"/>
              </a:buClr>
              <a:defRPr>
                <a:solidFill>
                  <a:schemeClr val="bg1"/>
                </a:solidFill>
              </a:defRPr>
            </a:lvl4pPr>
            <a:lvl5pPr>
              <a:lnSpc>
                <a:spcPct val="100000"/>
              </a:lnSpc>
              <a:spcBef>
                <a:spcPts val="500"/>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04000" y="1281544"/>
            <a:ext cx="2933414"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408943"/>
            <a:ext cx="3840162" cy="180000"/>
          </a:xfrm>
          <a:noFill/>
        </p:spPr>
        <p:txBody>
          <a:bodyPr lIns="0" tIns="0" rIns="0" bIns="0" anchor="b">
            <a:noAutofit/>
          </a:bodyPr>
          <a:lstStyle>
            <a:lvl1pPr marL="0" indent="0" algn="r">
              <a:buFontTx/>
              <a:buNone/>
              <a:defRPr sz="800">
                <a:solidFill>
                  <a:schemeClr val="bg1"/>
                </a:solidFill>
              </a:defRPr>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2" name="Text Placeholder 3"/>
          <p:cNvSpPr>
            <a:spLocks noGrp="1"/>
          </p:cNvSpPr>
          <p:nvPr>
            <p:ph type="body" sz="quarter" idx="15" hasCustomPrompt="1"/>
          </p:nvPr>
        </p:nvSpPr>
        <p:spPr>
          <a:xfrm>
            <a:off x="504000" y="6408943"/>
            <a:ext cx="8055071" cy="180000"/>
          </a:xfrm>
          <a:noFill/>
        </p:spPr>
        <p:txBody>
          <a:bodyPr lIns="0" tIns="0" rIns="0" bIns="0" anchor="b">
            <a:noAutofit/>
          </a:bodyPr>
          <a:lstStyle>
            <a:lvl1pPr marL="0" indent="0" algn="l">
              <a:buFontTx/>
              <a:buNone/>
              <a:defRPr sz="800">
                <a:solidFill>
                  <a:schemeClr val="bg1"/>
                </a:solidFill>
              </a:defRPr>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35" name="Content Placeholder 2"/>
          <p:cNvSpPr>
            <a:spLocks noGrp="1"/>
          </p:cNvSpPr>
          <p:nvPr>
            <p:ph idx="16" hasCustomPrompt="1"/>
          </p:nvPr>
        </p:nvSpPr>
        <p:spPr bwMode="black">
          <a:xfrm>
            <a:off x="6945050" y="1908000"/>
            <a:ext cx="5984551" cy="4285605"/>
          </a:xfrm>
        </p:spPr>
        <p:txBody>
          <a:bodyPr/>
          <a:lstStyle>
            <a:lvl1pPr>
              <a:lnSpc>
                <a:spcPct val="100000"/>
              </a:lnSpc>
              <a:spcBef>
                <a:spcPts val="500"/>
              </a:spcBef>
              <a:buClr>
                <a:schemeClr val="bg1"/>
              </a:buClr>
              <a:defRPr>
                <a:solidFill>
                  <a:schemeClr val="bg1"/>
                </a:solidFill>
              </a:defRPr>
            </a:lvl1pPr>
            <a:lvl2pPr>
              <a:lnSpc>
                <a:spcPct val="100000"/>
              </a:lnSpc>
              <a:spcBef>
                <a:spcPts val="500"/>
              </a:spcBef>
              <a:buClr>
                <a:schemeClr val="bg1"/>
              </a:buClr>
              <a:defRPr>
                <a:solidFill>
                  <a:schemeClr val="bg1"/>
                </a:solidFill>
              </a:defRPr>
            </a:lvl2pPr>
            <a:lvl3pPr>
              <a:lnSpc>
                <a:spcPct val="100000"/>
              </a:lnSpc>
              <a:spcBef>
                <a:spcPts val="500"/>
              </a:spcBef>
              <a:buClr>
                <a:schemeClr val="bg1"/>
              </a:buClr>
              <a:defRPr>
                <a:solidFill>
                  <a:schemeClr val="bg1"/>
                </a:solidFill>
              </a:defRPr>
            </a:lvl3pPr>
            <a:lvl4pPr>
              <a:lnSpc>
                <a:spcPct val="100000"/>
              </a:lnSpc>
              <a:spcBef>
                <a:spcPts val="500"/>
              </a:spcBef>
              <a:buClr>
                <a:schemeClr val="bg1"/>
              </a:buClr>
              <a:defRPr>
                <a:solidFill>
                  <a:schemeClr val="bg1"/>
                </a:solidFill>
              </a:defRPr>
            </a:lvl4pPr>
            <a:lvl5pPr>
              <a:lnSpc>
                <a:spcPct val="100000"/>
              </a:lnSpc>
              <a:spcBef>
                <a:spcPts val="500"/>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Box 15"/>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4" name="TextBox 13"/>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3" name="Picture 12">
            <a:extLst>
              <a:ext uri="{FF2B5EF4-FFF2-40B4-BE49-F238E27FC236}">
                <a16:creationId xmlns:a16="http://schemas.microsoft.com/office/drawing/2014/main" id="{5AC122DE-BEBA-4591-8F94-E619309B7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1716598785"/>
      </p:ext>
    </p:extLst>
  </p:cSld>
  <p:clrMapOvr>
    <a:masterClrMapping/>
  </p:clrMapOvr>
  <p:transition>
    <p:fade/>
  </p:transition>
  <p:hf hdr="0" ftr="0" dt="0"/>
  <p:extLst>
    <p:ext uri="{DCECCB84-F9BA-43D5-87BE-67443E8EF086}">
      <p15:sldGuideLst xmlns:p15="http://schemas.microsoft.com/office/powerpoint/2012/main">
        <p15:guide id="1" orient="horz" pos="2382" userDrawn="1">
          <p15:clr>
            <a:srgbClr val="F26B43"/>
          </p15:clr>
        </p15:guide>
        <p15:guide id="2" pos="4233" userDrawn="1">
          <p15:clr>
            <a:srgbClr val="F26B43"/>
          </p15:clr>
        </p15:guide>
        <p15:guide id="3" pos="4097" userDrawn="1">
          <p15:clr>
            <a:srgbClr val="5ACBF0"/>
          </p15:clr>
        </p15:guide>
        <p15:guide id="4" pos="4369"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ll_3Box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04000"/>
            <a:ext cx="3756187" cy="553998"/>
          </a:xfrm>
          <a:solidFill>
            <a:schemeClr val="accent3"/>
          </a:solidFill>
        </p:spPr>
        <p:txBody>
          <a:bodyPr/>
          <a:lstStyle>
            <a:lvl1pPr algn="l">
              <a:defRPr baseline="0">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04000" y="1908000"/>
            <a:ext cx="3802888" cy="4285605"/>
          </a:xfrm>
        </p:spPr>
        <p:txBody>
          <a:bodyPr/>
          <a:lstStyle>
            <a:lvl1pPr>
              <a:lnSpc>
                <a:spcPct val="100000"/>
              </a:lnSpc>
              <a:spcBef>
                <a:spcPts val="500"/>
              </a:spcBef>
              <a:buClr>
                <a:schemeClr val="bg1"/>
              </a:buClr>
              <a:defRPr>
                <a:solidFill>
                  <a:schemeClr val="bg1"/>
                </a:solidFill>
              </a:defRPr>
            </a:lvl1pPr>
            <a:lvl2pPr>
              <a:lnSpc>
                <a:spcPct val="100000"/>
              </a:lnSpc>
              <a:spcBef>
                <a:spcPts val="500"/>
              </a:spcBef>
              <a:buClr>
                <a:schemeClr val="bg1"/>
              </a:buClr>
              <a:defRPr>
                <a:solidFill>
                  <a:schemeClr val="bg1"/>
                </a:solidFill>
              </a:defRPr>
            </a:lvl2pPr>
            <a:lvl3pPr>
              <a:lnSpc>
                <a:spcPct val="100000"/>
              </a:lnSpc>
              <a:spcBef>
                <a:spcPts val="500"/>
              </a:spcBef>
              <a:buClr>
                <a:schemeClr val="bg1"/>
              </a:buClr>
              <a:defRPr>
                <a:solidFill>
                  <a:schemeClr val="bg1"/>
                </a:solidFill>
              </a:defRPr>
            </a:lvl3pPr>
            <a:lvl4pPr>
              <a:lnSpc>
                <a:spcPct val="100000"/>
              </a:lnSpc>
              <a:spcBef>
                <a:spcPts val="500"/>
              </a:spcBef>
              <a:buClr>
                <a:schemeClr val="bg1"/>
              </a:buClr>
              <a:defRPr>
                <a:solidFill>
                  <a:schemeClr val="bg1"/>
                </a:solidFill>
              </a:defRPr>
            </a:lvl4pPr>
            <a:lvl5pPr>
              <a:lnSpc>
                <a:spcPct val="100000"/>
              </a:lnSpc>
              <a:spcBef>
                <a:spcPts val="500"/>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04000" y="1281544"/>
            <a:ext cx="2933414"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408943"/>
            <a:ext cx="3840162" cy="180000"/>
          </a:xfrm>
          <a:noFill/>
        </p:spPr>
        <p:txBody>
          <a:bodyPr lIns="0" tIns="0" rIns="0" bIns="0" anchor="b">
            <a:noAutofit/>
          </a:bodyPr>
          <a:lstStyle>
            <a:lvl1pPr marL="0" indent="0" algn="r">
              <a:buFontTx/>
              <a:buNone/>
              <a:defRPr sz="800">
                <a:solidFill>
                  <a:schemeClr val="bg1"/>
                </a:solidFill>
              </a:defRPr>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2" name="Text Placeholder 3"/>
          <p:cNvSpPr>
            <a:spLocks noGrp="1"/>
          </p:cNvSpPr>
          <p:nvPr>
            <p:ph type="body" sz="quarter" idx="15" hasCustomPrompt="1"/>
          </p:nvPr>
        </p:nvSpPr>
        <p:spPr>
          <a:xfrm>
            <a:off x="504000" y="6408943"/>
            <a:ext cx="8055071" cy="180000"/>
          </a:xfrm>
          <a:noFill/>
        </p:spPr>
        <p:txBody>
          <a:bodyPr lIns="0" tIns="0" rIns="0" bIns="0" anchor="b">
            <a:noAutofit/>
          </a:bodyPr>
          <a:lstStyle>
            <a:lvl1pPr marL="0" indent="0" algn="l">
              <a:buFontTx/>
              <a:buNone/>
              <a:defRPr sz="800">
                <a:solidFill>
                  <a:schemeClr val="bg1"/>
                </a:solidFill>
              </a:defRPr>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35" name="Content Placeholder 2"/>
          <p:cNvSpPr>
            <a:spLocks noGrp="1"/>
          </p:cNvSpPr>
          <p:nvPr>
            <p:ph idx="16" hasCustomPrompt="1"/>
          </p:nvPr>
        </p:nvSpPr>
        <p:spPr bwMode="black">
          <a:xfrm>
            <a:off x="4805231" y="1908000"/>
            <a:ext cx="3802888" cy="4285605"/>
          </a:xfrm>
        </p:spPr>
        <p:txBody>
          <a:bodyPr/>
          <a:lstStyle>
            <a:lvl1pPr>
              <a:lnSpc>
                <a:spcPct val="100000"/>
              </a:lnSpc>
              <a:spcBef>
                <a:spcPts val="500"/>
              </a:spcBef>
              <a:buClr>
                <a:schemeClr val="bg1"/>
              </a:buClr>
              <a:defRPr>
                <a:solidFill>
                  <a:schemeClr val="bg1"/>
                </a:solidFill>
              </a:defRPr>
            </a:lvl1pPr>
            <a:lvl2pPr>
              <a:lnSpc>
                <a:spcPct val="100000"/>
              </a:lnSpc>
              <a:spcBef>
                <a:spcPts val="500"/>
              </a:spcBef>
              <a:buClr>
                <a:schemeClr val="bg1"/>
              </a:buClr>
              <a:defRPr>
                <a:solidFill>
                  <a:schemeClr val="bg1"/>
                </a:solidFill>
              </a:defRPr>
            </a:lvl2pPr>
            <a:lvl3pPr>
              <a:lnSpc>
                <a:spcPct val="100000"/>
              </a:lnSpc>
              <a:spcBef>
                <a:spcPts val="500"/>
              </a:spcBef>
              <a:buClr>
                <a:schemeClr val="bg1"/>
              </a:buClr>
              <a:defRPr>
                <a:solidFill>
                  <a:schemeClr val="bg1"/>
                </a:solidFill>
              </a:defRPr>
            </a:lvl3pPr>
            <a:lvl4pPr>
              <a:lnSpc>
                <a:spcPct val="100000"/>
              </a:lnSpc>
              <a:spcBef>
                <a:spcPts val="500"/>
              </a:spcBef>
              <a:buClr>
                <a:schemeClr val="bg1"/>
              </a:buClr>
              <a:defRPr>
                <a:solidFill>
                  <a:schemeClr val="bg1"/>
                </a:solidFill>
              </a:defRPr>
            </a:lvl4pPr>
            <a:lvl5pPr>
              <a:lnSpc>
                <a:spcPct val="100000"/>
              </a:lnSpc>
              <a:spcBef>
                <a:spcPts val="500"/>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Content Placeholder 2"/>
          <p:cNvSpPr>
            <a:spLocks noGrp="1"/>
          </p:cNvSpPr>
          <p:nvPr>
            <p:ph idx="17" hasCustomPrompt="1"/>
          </p:nvPr>
        </p:nvSpPr>
        <p:spPr bwMode="black">
          <a:xfrm>
            <a:off x="9075144" y="1908000"/>
            <a:ext cx="3802888" cy="4285605"/>
          </a:xfrm>
        </p:spPr>
        <p:txBody>
          <a:bodyPr/>
          <a:lstStyle>
            <a:lvl1pPr>
              <a:lnSpc>
                <a:spcPct val="100000"/>
              </a:lnSpc>
              <a:spcBef>
                <a:spcPts val="500"/>
              </a:spcBef>
              <a:buClr>
                <a:schemeClr val="bg1"/>
              </a:buClr>
              <a:defRPr>
                <a:solidFill>
                  <a:schemeClr val="bg1"/>
                </a:solidFill>
              </a:defRPr>
            </a:lvl1pPr>
            <a:lvl2pPr>
              <a:lnSpc>
                <a:spcPct val="100000"/>
              </a:lnSpc>
              <a:spcBef>
                <a:spcPts val="500"/>
              </a:spcBef>
              <a:buClr>
                <a:schemeClr val="bg1"/>
              </a:buClr>
              <a:defRPr>
                <a:solidFill>
                  <a:schemeClr val="bg1"/>
                </a:solidFill>
              </a:defRPr>
            </a:lvl2pPr>
            <a:lvl3pPr>
              <a:lnSpc>
                <a:spcPct val="100000"/>
              </a:lnSpc>
              <a:spcBef>
                <a:spcPts val="500"/>
              </a:spcBef>
              <a:buClr>
                <a:schemeClr val="bg1"/>
              </a:buClr>
              <a:defRPr>
                <a:solidFill>
                  <a:schemeClr val="bg1"/>
                </a:solidFill>
              </a:defRPr>
            </a:lvl3pPr>
            <a:lvl4pPr>
              <a:lnSpc>
                <a:spcPct val="100000"/>
              </a:lnSpc>
              <a:spcBef>
                <a:spcPts val="500"/>
              </a:spcBef>
              <a:buClr>
                <a:schemeClr val="bg1"/>
              </a:buClr>
              <a:defRPr>
                <a:solidFill>
                  <a:schemeClr val="bg1"/>
                </a:solidFill>
              </a:defRPr>
            </a:lvl4pPr>
            <a:lvl5pPr>
              <a:lnSpc>
                <a:spcPct val="100000"/>
              </a:lnSpc>
              <a:spcBef>
                <a:spcPts val="500"/>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Box 15"/>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4" name="TextBox 13"/>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3" name="Picture 12">
            <a:extLst>
              <a:ext uri="{FF2B5EF4-FFF2-40B4-BE49-F238E27FC236}">
                <a16:creationId xmlns:a16="http://schemas.microsoft.com/office/drawing/2014/main" id="{4910AE14-45D3-4454-B37A-CDBAE6AEF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2348704077"/>
      </p:ext>
    </p:extLst>
  </p:cSld>
  <p:clrMapOvr>
    <a:masterClrMapping/>
  </p:clrMapOvr>
  <p:transition>
    <p:fade/>
  </p:transition>
  <p:hf hdr="0" ftr="0" dt="0"/>
  <p:extLst>
    <p:ext uri="{DCECCB84-F9BA-43D5-87BE-67443E8EF086}">
      <p15:sldGuideLst xmlns:p15="http://schemas.microsoft.com/office/powerpoint/2012/main">
        <p15:guide id="1" pos="2724" userDrawn="1">
          <p15:clr>
            <a:srgbClr val="5ACBF0"/>
          </p15:clr>
        </p15:guide>
        <p15:guide id="2" pos="3030" userDrawn="1">
          <p15:clr>
            <a:srgbClr val="5ACBF0"/>
          </p15:clr>
        </p15:guide>
        <p15:guide id="3" pos="5424" userDrawn="1">
          <p15:clr>
            <a:srgbClr val="5ACBF0"/>
          </p15:clr>
        </p15:guide>
        <p15:guide id="4" pos="5706"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4" y="173831"/>
            <a:ext cx="13092112" cy="7213600"/>
          </a:xfrm>
          <a:pattFill prst="dkDnDiag">
            <a:fgClr>
              <a:schemeClr val="tx1">
                <a:lumMod val="10000"/>
                <a:lumOff val="90000"/>
              </a:schemeClr>
            </a:fgClr>
            <a:bgClr>
              <a:schemeClr val="bg1"/>
            </a:bgClr>
          </a:pattFill>
        </p:spPr>
        <p:txBody>
          <a:bodyPr vert="horz" lIns="0" tIns="41410" rIns="0" bIns="41410" rtlCol="0">
            <a:normAutofit/>
          </a:bodyPr>
          <a:lstStyle>
            <a:lvl1pPr algn="ctr">
              <a:defRPr lang="en-GB" sz="1600" baseline="0" dirty="0"/>
            </a:lvl1pPr>
          </a:lstStyle>
          <a:p>
            <a:pPr marL="0" lvl="0" indent="0">
              <a:buNone/>
            </a:pPr>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412899" y="1188343"/>
            <a:ext cx="5731022" cy="3656386"/>
          </a:xfrm>
          <a:noFill/>
        </p:spPr>
        <p:txBody>
          <a:bodyPr wrap="square" anchor="t"/>
          <a:lstStyle>
            <a:lvl1pPr algn="l">
              <a:lnSpc>
                <a:spcPct val="110000"/>
              </a:lnSpc>
              <a:spcBef>
                <a:spcPts val="200"/>
              </a:spcBef>
              <a:spcAft>
                <a:spcPts val="200"/>
              </a:spcAft>
              <a:defRPr sz="5400" baseline="0">
                <a:solidFill>
                  <a:schemeClr val="tx1"/>
                </a:solidFill>
              </a:defRPr>
            </a:lvl1pPr>
          </a:lstStyle>
          <a:p>
            <a:r>
              <a:rPr lang="en-US" dirty="0"/>
              <a:t>Image fill.</a:t>
            </a:r>
            <a:br>
              <a:rPr lang="en-US" dirty="0"/>
            </a:br>
            <a:r>
              <a:rPr lang="en-US" dirty="0"/>
              <a:t>Click icon </a:t>
            </a:r>
            <a:br>
              <a:rPr lang="en-US" dirty="0"/>
            </a:br>
            <a:r>
              <a:rPr lang="en-US" dirty="0"/>
              <a:t>to insert </a:t>
            </a:r>
            <a:br>
              <a:rPr lang="en-US" dirty="0"/>
            </a:br>
            <a:r>
              <a:rPr lang="en-US" dirty="0"/>
              <a:t>image.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TextBox 10"/>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Attitudes towards Immigration for IMIX | Wave 10 | March 2020 | Version 1 | PUBLIC</a:t>
            </a:r>
          </a:p>
        </p:txBody>
      </p:sp>
      <p:sp>
        <p:nvSpPr>
          <p:cNvPr id="8" name="TextBox 7"/>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0" name="Picture 9">
            <a:extLst>
              <a:ext uri="{FF2B5EF4-FFF2-40B4-BE49-F238E27FC236}">
                <a16:creationId xmlns:a16="http://schemas.microsoft.com/office/drawing/2014/main" id="{2B625B45-6A58-45B6-8A28-D1D6C5FEE6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Fill_ColouredBorder">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166087" y="177031"/>
            <a:ext cx="13107600" cy="7207200"/>
          </a:xfrm>
          <a:pattFill prst="dkDnDiag">
            <a:fgClr>
              <a:schemeClr val="tx1">
                <a:lumMod val="10000"/>
                <a:lumOff val="90000"/>
              </a:schemeClr>
            </a:fgClr>
            <a:bgClr>
              <a:schemeClr val="bg1"/>
            </a:bgClr>
          </a:pattFill>
        </p:spPr>
        <p:txBody>
          <a:bodyPr vert="horz" lIns="0" tIns="41410" rIns="0" bIns="41410" rtlCol="0">
            <a:normAutofit/>
          </a:bodyPr>
          <a:lstStyle>
            <a:lvl1pPr marL="0" marR="0" indent="0" algn="ctr" defTabSz="1051802" rtl="0" eaLnBrk="1" fontAlgn="auto" latinLnBrk="0" hangingPunct="1">
              <a:lnSpc>
                <a:spcPct val="100000"/>
              </a:lnSpc>
              <a:spcBef>
                <a:spcPts val="500"/>
              </a:spcBef>
              <a:spcAft>
                <a:spcPts val="500"/>
              </a:spcAft>
              <a:buClr>
                <a:schemeClr val="tx1"/>
              </a:buClr>
              <a:buSzTx/>
              <a:buFont typeface="Wingdings" panose="05000000000000000000" pitchFamily="2" charset="2"/>
              <a:buNone/>
              <a:tabLst/>
              <a:defRPr lang="en-GB" sz="1600" baseline="0"/>
            </a:lvl1pPr>
          </a:lstStyle>
          <a:p>
            <a:pPr marL="0" marR="0" lvl="0" indent="0" algn="ctr" defTabSz="1051802" rtl="0" eaLnBrk="1" fontAlgn="auto" latinLnBrk="0" hangingPunct="1">
              <a:lnSpc>
                <a:spcPct val="100000"/>
              </a:lnSpc>
              <a:spcBef>
                <a:spcPts val="500"/>
              </a:spcBef>
              <a:spcAft>
                <a:spcPts val="500"/>
              </a:spcAft>
              <a:buClr>
                <a:schemeClr val="tx1"/>
              </a:buClr>
              <a:buSzTx/>
              <a:buFont typeface="Wingdings" panose="05000000000000000000" pitchFamily="2" charset="2"/>
              <a:buNone/>
              <a:tabLst/>
              <a:defRPr/>
            </a:pPr>
            <a:r>
              <a:rPr lang="en-GB" dirty="0"/>
              <a:t>Insert image by clicking the picture icon and selecting file.  Image may then be cropped as desired – send image to back</a:t>
            </a:r>
          </a:p>
          <a:p>
            <a:pPr lvl="0" algn="ctr"/>
            <a:endParaRPr lang="en-GB" dirty="0"/>
          </a:p>
        </p:txBody>
      </p:sp>
      <p:sp>
        <p:nvSpPr>
          <p:cNvPr id="7" name="Text Placeholder 5"/>
          <p:cNvSpPr>
            <a:spLocks noGrp="1"/>
          </p:cNvSpPr>
          <p:nvPr>
            <p:ph type="body" sz="quarter" idx="14" hasCustomPrompt="1"/>
          </p:nvPr>
        </p:nvSpPr>
        <p:spPr bwMode="gray">
          <a:xfrm>
            <a:off x="504000" y="1281544"/>
            <a:ext cx="2933414" cy="430887"/>
          </a:xfrm>
          <a:solidFill>
            <a:schemeClr val="tx2"/>
          </a:solidFill>
        </p:spPr>
        <p:txBody>
          <a:bodyPr vert="horz" wrap="none" lIns="72000" tIns="0" rIns="72000" bIns="0" rtlCol="0" anchor="ctr">
            <a:spAutoFit/>
          </a:bodyPr>
          <a:lstStyle>
            <a:lvl1pPr>
              <a:lnSpc>
                <a:spcPct val="100000"/>
              </a:lnSpc>
              <a:buFontTx/>
              <a:buNone/>
              <a:defRPr lang="en-US" sz="28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3" name="Title 2"/>
          <p:cNvSpPr>
            <a:spLocks noGrp="1"/>
          </p:cNvSpPr>
          <p:nvPr>
            <p:ph type="title" hasCustomPrompt="1"/>
          </p:nvPr>
        </p:nvSpPr>
        <p:spPr>
          <a:xfrm>
            <a:off x="504000" y="504000"/>
            <a:ext cx="3756187" cy="553998"/>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39442200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eroBoxContent">
    <p:spTree>
      <p:nvGrpSpPr>
        <p:cNvPr id="1" name=""/>
        <p:cNvGrpSpPr/>
        <p:nvPr/>
      </p:nvGrpSpPr>
      <p:grpSpPr>
        <a:xfrm>
          <a:off x="0" y="0"/>
          <a:ext cx="0" cy="0"/>
          <a:chOff x="0" y="0"/>
          <a:chExt cx="0" cy="0"/>
        </a:xfrm>
      </p:grpSpPr>
      <p:sp>
        <p:nvSpPr>
          <p:cNvPr id="7" name="Text Placeholder 5"/>
          <p:cNvSpPr>
            <a:spLocks noGrp="1"/>
          </p:cNvSpPr>
          <p:nvPr>
            <p:ph type="body" sz="quarter" idx="14" hasCustomPrompt="1"/>
          </p:nvPr>
        </p:nvSpPr>
        <p:spPr bwMode="gray">
          <a:xfrm>
            <a:off x="504000" y="1281544"/>
            <a:ext cx="2933414" cy="430887"/>
          </a:xfrm>
          <a:solidFill>
            <a:schemeClr val="tx2"/>
          </a:solidFill>
        </p:spPr>
        <p:txBody>
          <a:bodyPr vert="horz" wrap="none" lIns="72000" tIns="0" rIns="72000" bIns="0" rtlCol="0" anchor="ctr">
            <a:spAutoFit/>
          </a:bodyPr>
          <a:lstStyle>
            <a:lvl1pPr>
              <a:lnSpc>
                <a:spcPct val="100000"/>
              </a:lnSpc>
              <a:buFontTx/>
              <a:buNone/>
              <a:defRPr lang="en-US" sz="28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5" y="6408000"/>
            <a:ext cx="3840162" cy="180000"/>
          </a:xfrm>
          <a:noFill/>
        </p:spPr>
        <p:txBody>
          <a:bodyPr lIns="0" tIns="0" rIns="0" bIns="0" anchor="b">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04000" y="6408000"/>
            <a:ext cx="8055071" cy="180000"/>
          </a:xfrm>
          <a:noFill/>
        </p:spPr>
        <p:txBody>
          <a:bodyPr lIns="0" tIns="0" rIns="0" bIns="0" anchor="b">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3" name="Title 2"/>
          <p:cNvSpPr>
            <a:spLocks noGrp="1"/>
          </p:cNvSpPr>
          <p:nvPr>
            <p:ph type="title" hasCustomPrompt="1"/>
          </p:nvPr>
        </p:nvSpPr>
        <p:spPr>
          <a:xfrm>
            <a:off x="504000" y="504000"/>
            <a:ext cx="3756187" cy="553998"/>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Box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a:xfrm>
            <a:off x="503999" y="1908000"/>
            <a:ext cx="12408727"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408000"/>
            <a:ext cx="3840162" cy="180000"/>
          </a:xfrm>
          <a:noFill/>
        </p:spPr>
        <p:txBody>
          <a:bodyPr lIns="0" tIns="0" rIns="0" bIns="0" anchor="b">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04000" y="6408000"/>
            <a:ext cx="8055071" cy="180000"/>
          </a:xfrm>
          <a:noFill/>
        </p:spPr>
        <p:txBody>
          <a:bodyPr lIns="0" tIns="0" rIns="0" bIns="0" anchor="b">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04000" y="1281544"/>
            <a:ext cx="2933414" cy="430887"/>
          </a:xfrm>
          <a:solidFill>
            <a:schemeClr val="tx2"/>
          </a:solidFill>
        </p:spPr>
        <p:txBody>
          <a:bodyPr vert="horz" wrap="none" lIns="72000" tIns="0" rIns="72000" bIns="0" rtlCol="0" anchor="ctr">
            <a:spAutoFit/>
          </a:bodyPr>
          <a:lstStyle>
            <a:lvl1pPr>
              <a:lnSpc>
                <a:spcPct val="100000"/>
              </a:lnSpc>
              <a:buFontTx/>
              <a:buNone/>
              <a:defRPr lang="en-US" sz="28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3" name="Title 2"/>
          <p:cNvSpPr>
            <a:spLocks noGrp="1"/>
          </p:cNvSpPr>
          <p:nvPr>
            <p:ph type="title" hasCustomPrompt="1"/>
          </p:nvPr>
        </p:nvSpPr>
        <p:spPr>
          <a:xfrm>
            <a:off x="504000" y="504000"/>
            <a:ext cx="3756187" cy="553998"/>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BoxConent">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504000" y="1908000"/>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7017055" y="1908000"/>
            <a:ext cx="58956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04000" y="1281544"/>
            <a:ext cx="2933414" cy="430887"/>
          </a:xfrm>
          <a:solidFill>
            <a:schemeClr val="tx2"/>
          </a:solidFill>
        </p:spPr>
        <p:txBody>
          <a:bodyPr vert="horz" wrap="none" lIns="72000" tIns="0" rIns="72000" bIns="0" rtlCol="0" anchor="ctr">
            <a:spAutoFit/>
          </a:bodyPr>
          <a:lstStyle>
            <a:lvl1pPr>
              <a:lnSpc>
                <a:spcPct val="100000"/>
              </a:lnSpc>
              <a:buFontTx/>
              <a:buNone/>
              <a:defRPr lang="en-US" sz="28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408000"/>
            <a:ext cx="3840162" cy="180000"/>
          </a:xfrm>
          <a:noFill/>
        </p:spPr>
        <p:txBody>
          <a:bodyPr lIns="0" tIns="0" rIns="0" bIns="0" anchor="b">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04000" y="6408000"/>
            <a:ext cx="8055071" cy="180000"/>
          </a:xfrm>
          <a:noFill/>
        </p:spPr>
        <p:txBody>
          <a:bodyPr lIns="0" tIns="0" rIns="0" bIns="0" anchor="b">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3" name="Title 2"/>
          <p:cNvSpPr>
            <a:spLocks noGrp="1"/>
          </p:cNvSpPr>
          <p:nvPr>
            <p:ph type="title" hasCustomPrompt="1"/>
          </p:nvPr>
        </p:nvSpPr>
        <p:spPr>
          <a:xfrm>
            <a:off x="504000" y="504000"/>
            <a:ext cx="3756187" cy="553998"/>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2050630559"/>
      </p:ext>
    </p:extLst>
  </p:cSld>
  <p:clrMapOvr>
    <a:masterClrMapping/>
  </p:clrMapOvr>
  <p:transition>
    <p:fade/>
  </p:transition>
  <p:extLst>
    <p:ext uri="{DCECCB84-F9BA-43D5-87BE-67443E8EF086}">
      <p15:sldGuideLst xmlns:p15="http://schemas.microsoft.com/office/powerpoint/2012/main">
        <p15:guide id="1" pos="4056" userDrawn="1">
          <p15:clr>
            <a:srgbClr val="5ACBF0"/>
          </p15:clr>
        </p15:guide>
        <p15:guide id="2" pos="4414"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04000" y="3423600"/>
            <a:ext cx="3562609" cy="430887"/>
          </a:xfrm>
          <a:solidFill>
            <a:schemeClr val="bg1"/>
          </a:solidFill>
        </p:spPr>
        <p:txBody>
          <a:bodyPr wrap="none" lIns="82819" tIns="0" rIns="82819" bIns="0" rtlCol="0" anchor="ctr">
            <a:spAutoFit/>
          </a:bodyPr>
          <a:lstStyle>
            <a:lvl1pPr marL="0" indent="0">
              <a:lnSpc>
                <a:spcPct val="100000"/>
              </a:lnSpc>
              <a:spcAft>
                <a:spcPts val="0"/>
              </a:spcAft>
              <a:buNone/>
              <a:defRPr lang="en-GB" sz="2800" b="1" dirty="0" smtClean="0">
                <a:solidFill>
                  <a:sysClr val="windowText" lastClr="000000"/>
                </a:solidFill>
                <a:latin typeface="+mj-lt"/>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04000" y="4071600"/>
            <a:ext cx="6153433" cy="1446955"/>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0" name="Text Placeholder 5"/>
          <p:cNvSpPr>
            <a:spLocks noGrp="1"/>
          </p:cNvSpPr>
          <p:nvPr>
            <p:ph type="body" sz="quarter" idx="13" hasCustomPrompt="1"/>
          </p:nvPr>
        </p:nvSpPr>
        <p:spPr>
          <a:xfrm>
            <a:off x="504000" y="2052000"/>
            <a:ext cx="2921807" cy="677108"/>
          </a:xfrm>
          <a:solidFill>
            <a:schemeClr val="accent3"/>
          </a:solidFill>
        </p:spPr>
        <p:txBody>
          <a:bodyPr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5" name="Text Placeholder 5"/>
          <p:cNvSpPr>
            <a:spLocks noGrp="1"/>
          </p:cNvSpPr>
          <p:nvPr>
            <p:ph type="body" sz="quarter" idx="16" hasCustomPrompt="1"/>
          </p:nvPr>
        </p:nvSpPr>
        <p:spPr>
          <a:xfrm>
            <a:off x="504000" y="1206000"/>
            <a:ext cx="2921807" cy="677108"/>
          </a:xfrm>
          <a:solidFill>
            <a:schemeClr val="accent3"/>
          </a:solidFill>
        </p:spPr>
        <p:txBody>
          <a:bodyPr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6" name="TextBox 15"/>
          <p:cNvSpPr txBox="1"/>
          <p:nvPr userDrawn="1"/>
        </p:nvSpPr>
        <p:spPr>
          <a:xfrm>
            <a:off x="504000" y="5583600"/>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2018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2" name="TextBox 11"/>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8" name="TextBox 17"/>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4" name="Picture 13">
            <a:extLst>
              <a:ext uri="{FF2B5EF4-FFF2-40B4-BE49-F238E27FC236}">
                <a16:creationId xmlns:a16="http://schemas.microsoft.com/office/drawing/2014/main" id="{08ED89EA-8A91-4974-A2B2-BEB20BADE9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BoxContent">
    <p:spTree>
      <p:nvGrpSpPr>
        <p:cNvPr id="1" name=""/>
        <p:cNvGrpSpPr/>
        <p:nvPr/>
      </p:nvGrpSpPr>
      <p:grpSpPr>
        <a:xfrm>
          <a:off x="0" y="0"/>
          <a:ext cx="0" cy="0"/>
          <a:chOff x="0" y="0"/>
          <a:chExt cx="0" cy="0"/>
        </a:xfrm>
      </p:grpSpPr>
      <p:sp>
        <p:nvSpPr>
          <p:cNvPr id="7" name="Content Placeholder 6"/>
          <p:cNvSpPr>
            <a:spLocks noGrp="1"/>
          </p:cNvSpPr>
          <p:nvPr>
            <p:ph sz="quarter" idx="16" hasCustomPrompt="1"/>
          </p:nvPr>
        </p:nvSpPr>
        <p:spPr>
          <a:xfrm>
            <a:off x="504000" y="1908000"/>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9" y="1908000"/>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1908000"/>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04000" y="1281544"/>
            <a:ext cx="2933414" cy="430887"/>
          </a:xfrm>
          <a:solidFill>
            <a:schemeClr val="tx2"/>
          </a:solidFill>
        </p:spPr>
        <p:txBody>
          <a:bodyPr vert="horz" wrap="none" lIns="72000" tIns="0" rIns="72000" bIns="0" rtlCol="0" anchor="ctr">
            <a:spAutoFit/>
          </a:bodyPr>
          <a:lstStyle>
            <a:lvl1pPr>
              <a:lnSpc>
                <a:spcPct val="100000"/>
              </a:lnSpc>
              <a:buFontTx/>
              <a:buNone/>
              <a:defRPr lang="en-US" sz="28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5" y="6408000"/>
            <a:ext cx="3840162" cy="180000"/>
          </a:xfrm>
          <a:noFill/>
        </p:spPr>
        <p:txBody>
          <a:bodyPr lIns="0" tIns="0" rIns="0" bIns="0" anchor="b">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04000" y="6408000"/>
            <a:ext cx="8055071" cy="180000"/>
          </a:xfrm>
          <a:noFill/>
        </p:spPr>
        <p:txBody>
          <a:bodyPr lIns="0" tIns="0" rIns="0" bIns="0" anchor="b">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3" name="Title 2"/>
          <p:cNvSpPr>
            <a:spLocks noGrp="1"/>
          </p:cNvSpPr>
          <p:nvPr>
            <p:ph type="title" hasCustomPrompt="1"/>
          </p:nvPr>
        </p:nvSpPr>
        <p:spPr>
          <a:xfrm>
            <a:off x="504000" y="504000"/>
            <a:ext cx="3756187" cy="553998"/>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1382737355"/>
      </p:ext>
    </p:extLst>
  </p:cSld>
  <p:clrMapOvr>
    <a:masterClrMapping/>
  </p:clrMapOvr>
  <p:transition>
    <p:fade/>
  </p:transition>
  <p:extLst>
    <p:ext uri="{DCECCB84-F9BA-43D5-87BE-67443E8EF086}">
      <p15:sldGuideLst xmlns:p15="http://schemas.microsoft.com/office/powerpoint/2012/main">
        <p15:guide id="1" pos="2712" userDrawn="1">
          <p15:clr>
            <a:srgbClr val="5ACBF0"/>
          </p15:clr>
        </p15:guide>
        <p15:guide id="2" pos="3030" userDrawn="1">
          <p15:clr>
            <a:srgbClr val="5ACBF0"/>
          </p15:clr>
        </p15:guide>
        <p15:guide id="3" pos="5436" userDrawn="1">
          <p15:clr>
            <a:srgbClr val="5ACBF0"/>
          </p15:clr>
        </p15:guide>
        <p15:guide id="4" pos="5712"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ecial_LongTitle">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7" y="2189028"/>
            <a:ext cx="8094279" cy="3704190"/>
          </a:xfrm>
        </p:spPr>
        <p:txBody>
          <a:bodyPr lIns="0" tIns="0" rIns="0" bIns="0">
            <a:noAutofit/>
          </a:bodyPr>
          <a:lstStyle>
            <a:lvl1pPr>
              <a:defRPr sz="240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04000" y="2611384"/>
            <a:ext cx="3800887" cy="3338115"/>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04000" y="2189027"/>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04000" y="504000"/>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5" y="6264927"/>
            <a:ext cx="3840162" cy="180000"/>
          </a:xfrm>
          <a:noFill/>
        </p:spPr>
        <p:txBody>
          <a:bodyPr lIns="0" tIns="0" rIns="0" bIns="0" anchor="b">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04000" y="6264927"/>
            <a:ext cx="8055071" cy="180000"/>
          </a:xfrm>
          <a:noFill/>
        </p:spPr>
        <p:txBody>
          <a:bodyPr lIns="0" tIns="0" rIns="0" bIns="0" anchor="b">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alfPage1">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pattFill prst="dkDnDiag">
            <a:fgClr>
              <a:schemeClr val="tx1">
                <a:lumMod val="10000"/>
                <a:lumOff val="90000"/>
              </a:schemeClr>
            </a:fgClr>
            <a:bgClr>
              <a:schemeClr val="bg1"/>
            </a:bgClr>
          </a:patt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500"/>
              </a:spcBef>
              <a:spcAft>
                <a:spcPts val="500"/>
              </a:spcAft>
              <a:buClr>
                <a:schemeClr val="bg1"/>
              </a:buClr>
              <a:defRPr sz="2000">
                <a:solidFill>
                  <a:schemeClr val="bg1"/>
                </a:solidFill>
              </a:defRPr>
            </a:lvl1pPr>
            <a:lvl2pPr>
              <a:spcBef>
                <a:spcPts val="500"/>
              </a:spcBef>
              <a:spcAft>
                <a:spcPts val="500"/>
              </a:spcAft>
              <a:buClr>
                <a:schemeClr val="bg1"/>
              </a:buClr>
              <a:defRPr sz="2000">
                <a:solidFill>
                  <a:schemeClr val="bg1"/>
                </a:solidFill>
              </a:defRPr>
            </a:lvl2pPr>
            <a:lvl3pPr>
              <a:spcBef>
                <a:spcPts val="500"/>
              </a:spcBef>
              <a:spcAft>
                <a:spcPts val="500"/>
              </a:spcAft>
              <a:buClr>
                <a:schemeClr val="bg1"/>
              </a:buClr>
              <a:defRPr sz="2000">
                <a:solidFill>
                  <a:schemeClr val="bg1"/>
                </a:solidFill>
              </a:defRPr>
            </a:lvl3pPr>
            <a:lvl4pPr>
              <a:spcBef>
                <a:spcPts val="500"/>
              </a:spcBef>
              <a:spcAft>
                <a:spcPts val="500"/>
              </a:spcAft>
              <a:buClr>
                <a:schemeClr val="bg1"/>
              </a:buClr>
              <a:defRPr sz="2000">
                <a:solidFill>
                  <a:schemeClr val="bg1"/>
                </a:solidFill>
              </a:defRPr>
            </a:lvl4pPr>
            <a:lvl5pPr>
              <a:spcBef>
                <a:spcPts val="500"/>
              </a:spcBef>
              <a:spcAft>
                <a:spcPts val="500"/>
              </a:spcAft>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504000"/>
            <a:ext cx="3756187" cy="553998"/>
          </a:xfrm>
          <a:solidFill>
            <a:schemeClr val="accent3"/>
          </a:solidFill>
        </p:spPr>
        <p:txBody>
          <a:bodyPr wrap="none" lIns="82819" tIns="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247689"/>
            <a:ext cx="3540759"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subtitle</a:t>
            </a:r>
          </a:p>
        </p:txBody>
      </p:sp>
      <p:sp>
        <p:nvSpPr>
          <p:cNvPr id="16" name="TextBox 15"/>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4" name="TextBox 13"/>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7" name="Picture 16">
            <a:extLst>
              <a:ext uri="{FF2B5EF4-FFF2-40B4-BE49-F238E27FC236}">
                <a16:creationId xmlns:a16="http://schemas.microsoft.com/office/drawing/2014/main" id="{F2A9D532-21BE-49E2-B624-7A4679C781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727" y="6657900"/>
            <a:ext cx="423288" cy="385200"/>
          </a:xfrm>
          <a:prstGeom prst="rect">
            <a:avLst/>
          </a:prstGeom>
        </p:spPr>
      </p:pic>
    </p:spTree>
    <p:extLst>
      <p:ext uri="{BB962C8B-B14F-4D97-AF65-F5344CB8AC3E}">
        <p14:creationId xmlns:p14="http://schemas.microsoft.com/office/powerpoint/2010/main" val="471097375"/>
      </p:ext>
    </p:extLst>
  </p:cSld>
  <p:clrMapOvr>
    <a:masterClrMapping/>
  </p:clrMapOvr>
  <p:transition>
    <p:fade/>
  </p:transition>
  <p:extLst>
    <p:ext uri="{DCECCB84-F9BA-43D5-87BE-67443E8EF086}">
      <p15:sldGuideLst xmlns:p15="http://schemas.microsoft.com/office/powerpoint/2012/main">
        <p15:guide id="1" pos="4476"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Page2">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11" name="Content Placeholder 6"/>
          <p:cNvSpPr>
            <a:spLocks noGrp="1"/>
          </p:cNvSpPr>
          <p:nvPr>
            <p:ph sz="quarter" idx="12"/>
          </p:nvPr>
        </p:nvSpPr>
        <p:spPr>
          <a:xfrm>
            <a:off x="504000" y="2464609"/>
            <a:ext cx="5973007" cy="3980318"/>
          </a:xfrm>
        </p:spPr>
        <p:txBody>
          <a:bodyPr lIns="0" rIns="0">
            <a:normAutofit/>
          </a:bodyPr>
          <a:lstStyle>
            <a:lvl1pPr>
              <a:spcBef>
                <a:spcPts val="500"/>
              </a:spcBef>
              <a:spcAft>
                <a:spcPts val="500"/>
              </a:spcAft>
              <a:buClr>
                <a:schemeClr val="bg1"/>
              </a:buClr>
              <a:defRPr sz="2000">
                <a:solidFill>
                  <a:schemeClr val="bg1"/>
                </a:solidFill>
              </a:defRPr>
            </a:lvl1pPr>
            <a:lvl2pPr>
              <a:spcBef>
                <a:spcPts val="500"/>
              </a:spcBef>
              <a:spcAft>
                <a:spcPts val="500"/>
              </a:spcAft>
              <a:buClr>
                <a:schemeClr val="bg1"/>
              </a:buClr>
              <a:defRPr sz="2000">
                <a:solidFill>
                  <a:schemeClr val="bg1"/>
                </a:solidFill>
              </a:defRPr>
            </a:lvl2pPr>
            <a:lvl3pPr>
              <a:spcBef>
                <a:spcPts val="500"/>
              </a:spcBef>
              <a:spcAft>
                <a:spcPts val="500"/>
              </a:spcAft>
              <a:buClr>
                <a:schemeClr val="bg1"/>
              </a:buClr>
              <a:defRPr sz="2000">
                <a:solidFill>
                  <a:schemeClr val="bg1"/>
                </a:solidFill>
              </a:defRPr>
            </a:lvl3pPr>
            <a:lvl4pPr>
              <a:spcBef>
                <a:spcPts val="500"/>
              </a:spcBef>
              <a:spcAft>
                <a:spcPts val="500"/>
              </a:spcAft>
              <a:buClr>
                <a:schemeClr val="bg1"/>
              </a:buClr>
              <a:defRPr sz="2000">
                <a:solidFill>
                  <a:schemeClr val="bg1"/>
                </a:solidFill>
              </a:defRPr>
            </a:lvl4pPr>
            <a:lvl5pPr>
              <a:spcBef>
                <a:spcPts val="500"/>
              </a:spcBef>
              <a:spcAft>
                <a:spcPts val="500"/>
              </a:spcAft>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04000" y="504000"/>
            <a:ext cx="3756187" cy="553998"/>
          </a:xfrm>
          <a:solidFill>
            <a:schemeClr val="accent3"/>
          </a:solidFill>
        </p:spPr>
        <p:txBody>
          <a:bodyPr wrap="none" lIns="72000" tIns="0" rIns="72000"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04000" y="1260000"/>
            <a:ext cx="3540759"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subtitle</a:t>
            </a:r>
          </a:p>
        </p:txBody>
      </p:sp>
      <p:sp>
        <p:nvSpPr>
          <p:cNvPr id="17" name="TextBox 16"/>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2" name="TextBox 11"/>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6" name="Picture 15">
            <a:extLst>
              <a:ext uri="{FF2B5EF4-FFF2-40B4-BE49-F238E27FC236}">
                <a16:creationId xmlns:a16="http://schemas.microsoft.com/office/drawing/2014/main" id="{B3EFF739-13D7-4462-88C5-4FCD297F4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lfPage3">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4" name="Rectangle 3"/>
          <p:cNvSpPr/>
          <p:nvPr userDrawn="1"/>
        </p:nvSpPr>
        <p:spPr bwMode="gray">
          <a:xfrm>
            <a:off x="6629887" y="161215"/>
            <a:ext cx="180001" cy="733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Content Placeholder 6"/>
          <p:cNvSpPr>
            <a:spLocks noGrp="1"/>
          </p:cNvSpPr>
          <p:nvPr>
            <p:ph sz="quarter" idx="12"/>
          </p:nvPr>
        </p:nvSpPr>
        <p:spPr>
          <a:xfrm>
            <a:off x="504000" y="2464609"/>
            <a:ext cx="5973007" cy="3980318"/>
          </a:xfrm>
        </p:spPr>
        <p:txBody>
          <a:bodyPr lIns="0" rIns="0">
            <a:normAutofit/>
          </a:bodyPr>
          <a:lstStyle>
            <a:lvl1pPr>
              <a:spcBef>
                <a:spcPts val="500"/>
              </a:spcBef>
              <a:spcAft>
                <a:spcPts val="500"/>
              </a:spcAft>
              <a:buClr>
                <a:schemeClr val="bg1"/>
              </a:buClr>
              <a:defRPr sz="2000">
                <a:solidFill>
                  <a:schemeClr val="bg1"/>
                </a:solidFill>
              </a:defRPr>
            </a:lvl1pPr>
            <a:lvl2pPr>
              <a:spcBef>
                <a:spcPts val="500"/>
              </a:spcBef>
              <a:spcAft>
                <a:spcPts val="500"/>
              </a:spcAft>
              <a:buClr>
                <a:schemeClr val="bg1"/>
              </a:buClr>
              <a:defRPr sz="2000">
                <a:solidFill>
                  <a:schemeClr val="bg1"/>
                </a:solidFill>
              </a:defRPr>
            </a:lvl2pPr>
            <a:lvl3pPr>
              <a:spcBef>
                <a:spcPts val="500"/>
              </a:spcBef>
              <a:spcAft>
                <a:spcPts val="500"/>
              </a:spcAft>
              <a:buClr>
                <a:schemeClr val="bg1"/>
              </a:buClr>
              <a:defRPr sz="2000">
                <a:solidFill>
                  <a:schemeClr val="bg1"/>
                </a:solidFill>
              </a:defRPr>
            </a:lvl3pPr>
            <a:lvl4pPr>
              <a:spcBef>
                <a:spcPts val="500"/>
              </a:spcBef>
              <a:spcAft>
                <a:spcPts val="500"/>
              </a:spcAft>
              <a:buClr>
                <a:schemeClr val="bg1"/>
              </a:buClr>
              <a:defRPr sz="2000">
                <a:solidFill>
                  <a:schemeClr val="bg1"/>
                </a:solidFill>
              </a:defRPr>
            </a:lvl4pPr>
            <a:lvl5pPr>
              <a:spcBef>
                <a:spcPts val="500"/>
              </a:spcBef>
              <a:spcAft>
                <a:spcPts val="500"/>
              </a:spcAft>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04000" y="504000"/>
            <a:ext cx="3734337" cy="553998"/>
          </a:xfrm>
          <a:solidFill>
            <a:schemeClr val="accent3"/>
          </a:solidFill>
        </p:spPr>
        <p:txBody>
          <a:bodyPr wrap="none" lIns="72000" tIns="0" rIns="72000"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04000" y="1260000"/>
            <a:ext cx="3540759"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subtitle</a:t>
            </a:r>
          </a:p>
        </p:txBody>
      </p:sp>
      <p:sp>
        <p:nvSpPr>
          <p:cNvPr id="14" name="TextBox 13"/>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20" name="TextBox 19"/>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5" name="Picture 14">
            <a:extLst>
              <a:ext uri="{FF2B5EF4-FFF2-40B4-BE49-F238E27FC236}">
                <a16:creationId xmlns:a16="http://schemas.microsoft.com/office/drawing/2014/main" id="{74BCB17F-955F-4E36-BB37-46DAB251D4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Page4">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grpSp>
      <p:sp>
        <p:nvSpPr>
          <p:cNvPr id="27" name="Content Placeholder 6"/>
          <p:cNvSpPr>
            <a:spLocks noGrp="1"/>
          </p:cNvSpPr>
          <p:nvPr>
            <p:ph sz="quarter" idx="12"/>
          </p:nvPr>
        </p:nvSpPr>
        <p:spPr>
          <a:xfrm>
            <a:off x="504000" y="2464609"/>
            <a:ext cx="5973007" cy="3980318"/>
          </a:xfrm>
        </p:spPr>
        <p:txBody>
          <a:bodyPr lIns="0" rIns="0">
            <a:normAutofit/>
          </a:bodyPr>
          <a:lstStyle>
            <a:lvl1pPr>
              <a:spcBef>
                <a:spcPts val="500"/>
              </a:spcBef>
              <a:spcAft>
                <a:spcPts val="500"/>
              </a:spcAft>
              <a:buClr>
                <a:schemeClr val="bg1"/>
              </a:buClr>
              <a:defRPr sz="2000">
                <a:solidFill>
                  <a:schemeClr val="bg1"/>
                </a:solidFill>
              </a:defRPr>
            </a:lvl1pPr>
            <a:lvl2pPr>
              <a:spcBef>
                <a:spcPts val="500"/>
              </a:spcBef>
              <a:spcAft>
                <a:spcPts val="500"/>
              </a:spcAft>
              <a:buClr>
                <a:schemeClr val="bg1"/>
              </a:buClr>
              <a:defRPr sz="2000">
                <a:solidFill>
                  <a:schemeClr val="bg1"/>
                </a:solidFill>
              </a:defRPr>
            </a:lvl2pPr>
            <a:lvl3pPr>
              <a:spcBef>
                <a:spcPts val="500"/>
              </a:spcBef>
              <a:spcAft>
                <a:spcPts val="500"/>
              </a:spcAft>
              <a:buClr>
                <a:schemeClr val="bg1"/>
              </a:buClr>
              <a:defRPr sz="2000">
                <a:solidFill>
                  <a:schemeClr val="bg1"/>
                </a:solidFill>
              </a:defRPr>
            </a:lvl3pPr>
            <a:lvl4pPr>
              <a:spcBef>
                <a:spcPts val="500"/>
              </a:spcBef>
              <a:spcAft>
                <a:spcPts val="500"/>
              </a:spcAft>
              <a:buClr>
                <a:schemeClr val="bg1"/>
              </a:buClr>
              <a:defRPr sz="2000">
                <a:solidFill>
                  <a:schemeClr val="bg1"/>
                </a:solidFill>
              </a:defRPr>
            </a:lvl4pPr>
            <a:lvl5pPr>
              <a:spcBef>
                <a:spcPts val="500"/>
              </a:spcBef>
              <a:spcAft>
                <a:spcPts val="500"/>
              </a:spcAft>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04000" y="504000"/>
            <a:ext cx="3734337" cy="553998"/>
          </a:xfrm>
          <a:solidFill>
            <a:schemeClr val="accent3"/>
          </a:solidFill>
        </p:spPr>
        <p:txBody>
          <a:bodyPr wrap="none" lIns="72000" tIns="0" rIns="72000"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04000" y="1260000"/>
            <a:ext cx="3540759"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subtitle</a:t>
            </a:r>
          </a:p>
        </p:txBody>
      </p:sp>
      <p:sp>
        <p:nvSpPr>
          <p:cNvPr id="17" name="TextBox 16"/>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23" name="TextBox 22"/>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22" name="Picture 21">
            <a:extLst>
              <a:ext uri="{FF2B5EF4-FFF2-40B4-BE49-F238E27FC236}">
                <a16:creationId xmlns:a16="http://schemas.microsoft.com/office/drawing/2014/main" id="{191240EC-B9C9-4307-BD6F-5D1D49FBD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lfPage5">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8"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6"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29" name="Rectangle 28"/>
          <p:cNvSpPr/>
          <p:nvPr userDrawn="1"/>
        </p:nvSpPr>
        <p:spPr bwMode="gray">
          <a:xfrm>
            <a:off x="4413718"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32" name="Rectangle 31"/>
          <p:cNvSpPr/>
          <p:nvPr userDrawn="1"/>
        </p:nvSpPr>
        <p:spPr bwMode="gray">
          <a:xfrm>
            <a:off x="22025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500"/>
              </a:spcBef>
              <a:spcAft>
                <a:spcPts val="500"/>
              </a:spcAft>
              <a:buClr>
                <a:schemeClr val="bg1"/>
              </a:buClr>
              <a:defRPr sz="2000">
                <a:solidFill>
                  <a:schemeClr val="bg1"/>
                </a:solidFill>
              </a:defRPr>
            </a:lvl1pPr>
            <a:lvl2pPr>
              <a:spcBef>
                <a:spcPts val="500"/>
              </a:spcBef>
              <a:spcAft>
                <a:spcPts val="500"/>
              </a:spcAft>
              <a:buClr>
                <a:schemeClr val="bg1"/>
              </a:buClr>
              <a:defRPr sz="2000">
                <a:solidFill>
                  <a:schemeClr val="bg1"/>
                </a:solidFill>
              </a:defRPr>
            </a:lvl2pPr>
            <a:lvl3pPr>
              <a:spcBef>
                <a:spcPts val="500"/>
              </a:spcBef>
              <a:spcAft>
                <a:spcPts val="500"/>
              </a:spcAft>
              <a:buClr>
                <a:schemeClr val="bg1"/>
              </a:buClr>
              <a:defRPr sz="2000">
                <a:solidFill>
                  <a:schemeClr val="bg1"/>
                </a:solidFill>
              </a:defRPr>
            </a:lvl3pPr>
            <a:lvl4pPr>
              <a:spcBef>
                <a:spcPts val="500"/>
              </a:spcBef>
              <a:spcAft>
                <a:spcPts val="500"/>
              </a:spcAft>
              <a:buClr>
                <a:schemeClr val="bg1"/>
              </a:buClr>
              <a:defRPr sz="2000">
                <a:solidFill>
                  <a:schemeClr val="bg1"/>
                </a:solidFill>
              </a:defRPr>
            </a:lvl4pPr>
            <a:lvl5pPr>
              <a:spcBef>
                <a:spcPts val="500"/>
              </a:spcBef>
              <a:spcAft>
                <a:spcPts val="500"/>
              </a:spcAft>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5" y="504000"/>
            <a:ext cx="3756187" cy="553998"/>
          </a:xfrm>
          <a:solidFill>
            <a:schemeClr val="accent3"/>
          </a:solidFill>
        </p:spPr>
        <p:txBody>
          <a:bodyPr wrap="none" lIns="82819" tIns="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260000"/>
            <a:ext cx="3540759" cy="430887"/>
          </a:xfrm>
          <a:solidFill>
            <a:schemeClr val="bg1"/>
          </a:solidFill>
        </p:spPr>
        <p:txBody>
          <a:bodyPr vert="horz" wrap="none" lIns="72000" tIns="0" rIns="72000" bIns="0" rtlCol="0" anchor="ctr">
            <a:spAutoFit/>
          </a:bodyPr>
          <a:lstStyle>
            <a:lvl1pPr>
              <a:lnSpc>
                <a:spcPct val="100000"/>
              </a:lnSpc>
              <a:buFontTx/>
              <a:buNone/>
              <a:defRPr lang="en-US" sz="2800" b="1" dirty="0" smtClean="0">
                <a:solidFill>
                  <a:sysClr val="windowText" lastClr="000000"/>
                </a:solidFill>
              </a:defRPr>
            </a:lvl1pPr>
          </a:lstStyle>
          <a:p>
            <a:pPr marL="0" lvl="0" indent="0" defTabSz="914400">
              <a:spcBef>
                <a:spcPts val="300"/>
              </a:spcBef>
              <a:spcAft>
                <a:spcPts val="300"/>
              </a:spcAft>
              <a:buFontTx/>
              <a:buNone/>
            </a:pPr>
            <a:r>
              <a:rPr lang="en-US" dirty="0"/>
              <a:t>Click to edit subtitle</a:t>
            </a:r>
          </a:p>
        </p:txBody>
      </p:sp>
      <p:sp>
        <p:nvSpPr>
          <p:cNvPr id="22" name="TextBox 21"/>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7" name="TextBox 16"/>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24" name="Picture 23">
            <a:extLst>
              <a:ext uri="{FF2B5EF4-FFF2-40B4-BE49-F238E27FC236}">
                <a16:creationId xmlns:a16="http://schemas.microsoft.com/office/drawing/2014/main" id="{B828A6E3-3D74-4194-AC86-F9C4B1B046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727" y="6657900"/>
            <a:ext cx="423288" cy="385200"/>
          </a:xfrm>
          <a:prstGeom prst="rect">
            <a:avLst/>
          </a:prstGeom>
        </p:spPr>
      </p:pic>
    </p:spTree>
    <p:extLst>
      <p:ext uri="{BB962C8B-B14F-4D97-AF65-F5344CB8AC3E}">
        <p14:creationId xmlns:p14="http://schemas.microsoft.com/office/powerpoint/2010/main" val="781563593"/>
      </p:ext>
    </p:extLst>
  </p:cSld>
  <p:clrMapOvr>
    <a:masterClrMapping/>
  </p:clrMapOvr>
  <p:transition>
    <p:fade/>
  </p:transition>
  <p:extLst>
    <p:ext uri="{DCECCB84-F9BA-43D5-87BE-67443E8EF086}">
      <p15:sldGuideLst xmlns:p15="http://schemas.microsoft.com/office/powerpoint/2012/main">
        <p15:guide id="1" pos="4233" userDrawn="1">
          <p15:clr>
            <a:srgbClr val="FBAE40"/>
          </p15:clr>
        </p15:guide>
        <p15:guide id="2" pos="4482"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60" y="3219526"/>
            <a:ext cx="8575262" cy="1122221"/>
          </a:xfrm>
          <a:noFill/>
        </p:spPr>
        <p:txBody>
          <a:bodyPr wrap="none" anchor="ctr"/>
          <a:lstStyle>
            <a:lvl1pPr algn="ctr">
              <a:lnSpc>
                <a:spcPct val="110000"/>
              </a:lnSpc>
              <a:defRPr sz="6200"/>
            </a:lvl1pPr>
          </a:lstStyle>
          <a:p>
            <a:r>
              <a:rPr lang="en-US" dirty="0"/>
              <a:t>Click to add statement</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Attitudes towards Immigration | Wave 13 | March 2022 | Version 1 | PUBLIC</a:t>
            </a:r>
          </a:p>
        </p:txBody>
      </p:sp>
      <p:sp>
        <p:nvSpPr>
          <p:cNvPr id="7" name="TextBox 6"/>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0" name="Picture 9">
            <a:extLst>
              <a:ext uri="{FF2B5EF4-FFF2-40B4-BE49-F238E27FC236}">
                <a16:creationId xmlns:a16="http://schemas.microsoft.com/office/drawing/2014/main" id="{AF99665B-4074-4BE2-8C95-708A74668E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0615"/>
          <a:stretch/>
        </p:blipFill>
        <p:spPr>
          <a:xfrm>
            <a:off x="504000" y="6692894"/>
            <a:ext cx="455247" cy="385200"/>
          </a:xfrm>
          <a:prstGeom prst="rect">
            <a:avLst/>
          </a:prstGeom>
        </p:spPr>
      </p:pic>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ediaFill">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2"/>
          </p:nvPr>
        </p:nvSpPr>
        <p:spPr>
          <a:xfrm>
            <a:off x="169687" y="180631"/>
            <a:ext cx="13104000" cy="7200000"/>
          </a:xfrm>
          <a:pattFill prst="wdUpDiag">
            <a:fgClr>
              <a:schemeClr val="tx2">
                <a:lumMod val="60000"/>
                <a:lumOff val="40000"/>
              </a:schemeClr>
            </a:fgClr>
            <a:bgClr>
              <a:schemeClr val="tx2">
                <a:lumMod val="75000"/>
              </a:schemeClr>
            </a:bgClr>
          </a:pattFill>
        </p:spPr>
        <p:txBody>
          <a:bodyPr>
            <a:normAutofit/>
          </a:bodyPr>
          <a:lstStyle>
            <a:lvl1pPr marL="0" indent="0">
              <a:buNone/>
              <a:defRPr sz="1600">
                <a:solidFill>
                  <a:schemeClr val="bg1"/>
                </a:solidFill>
              </a:defRPr>
            </a:lvl1pPr>
          </a:lstStyle>
          <a:p>
            <a:r>
              <a:rPr lang="en-US" dirty="0"/>
              <a:t>Click icon to add media</a:t>
            </a:r>
            <a:endParaRPr lang="en-GB" dirty="0"/>
          </a:p>
        </p:txBody>
      </p:sp>
      <p:sp>
        <p:nvSpPr>
          <p:cNvPr id="2" name="Title 1"/>
          <p:cNvSpPr>
            <a:spLocks noGrp="1"/>
          </p:cNvSpPr>
          <p:nvPr>
            <p:ph type="title" hasCustomPrompt="1"/>
          </p:nvPr>
        </p:nvSpPr>
        <p:spPr>
          <a:xfrm>
            <a:off x="504000" y="504000"/>
            <a:ext cx="9380162" cy="553998"/>
          </a:xfrm>
        </p:spPr>
        <p:txBody>
          <a:bodyPr/>
          <a:lstStyle>
            <a:lvl1pPr algn="l">
              <a:defRPr baseline="0"/>
            </a:lvl1pPr>
          </a:lstStyle>
          <a:p>
            <a:r>
              <a:rPr lang="en-US" dirty="0"/>
              <a:t>Insert media by clicking the icon in middle</a:t>
            </a:r>
            <a:endParaRPr lang="en-GB" dirty="0"/>
          </a:p>
        </p:txBody>
      </p:sp>
      <p:sp>
        <p:nvSpPr>
          <p:cNvPr id="9" name="TextBox 8"/>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8" name="TextBox 7"/>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7" name="Picture 6">
            <a:extLst>
              <a:ext uri="{FF2B5EF4-FFF2-40B4-BE49-F238E27FC236}">
                <a16:creationId xmlns:a16="http://schemas.microsoft.com/office/drawing/2014/main" id="{4370DC9E-9727-4EB8-992D-4B266CD5DD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0615"/>
          <a:stretch/>
        </p:blipFill>
        <p:spPr>
          <a:xfrm>
            <a:off x="504000" y="6692894"/>
            <a:ext cx="455247" cy="385200"/>
          </a:xfrm>
          <a:prstGeom prst="rect">
            <a:avLst/>
          </a:prstGeom>
        </p:spPr>
      </p:pic>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lfLayoutMedia">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15" name="Content Placeholder 6"/>
          <p:cNvSpPr>
            <a:spLocks noGrp="1"/>
          </p:cNvSpPr>
          <p:nvPr>
            <p:ph sz="quarter" idx="12"/>
          </p:nvPr>
        </p:nvSpPr>
        <p:spPr>
          <a:xfrm>
            <a:off x="7093111" y="2464609"/>
            <a:ext cx="5860889" cy="3980318"/>
          </a:xfrm>
        </p:spPr>
        <p:txBody>
          <a:bodyPr lIns="0" rIns="0">
            <a:normAutofit/>
          </a:bodyPr>
          <a:lstStyle>
            <a:lvl1pPr>
              <a:spcBef>
                <a:spcPts val="500"/>
              </a:spcBef>
              <a:spcAft>
                <a:spcPts val="500"/>
              </a:spcAft>
              <a:buClr>
                <a:schemeClr val="bg1"/>
              </a:buClr>
              <a:defRPr sz="2000">
                <a:solidFill>
                  <a:schemeClr val="bg1"/>
                </a:solidFill>
              </a:defRPr>
            </a:lvl1pPr>
            <a:lvl2pPr>
              <a:spcBef>
                <a:spcPts val="500"/>
              </a:spcBef>
              <a:spcAft>
                <a:spcPts val="500"/>
              </a:spcAft>
              <a:buClr>
                <a:schemeClr val="bg1"/>
              </a:buClr>
              <a:defRPr sz="2000">
                <a:solidFill>
                  <a:schemeClr val="bg1"/>
                </a:solidFill>
              </a:defRPr>
            </a:lvl2pPr>
            <a:lvl3pPr>
              <a:spcBef>
                <a:spcPts val="500"/>
              </a:spcBef>
              <a:spcAft>
                <a:spcPts val="500"/>
              </a:spcAft>
              <a:buClr>
                <a:schemeClr val="bg1"/>
              </a:buClr>
              <a:defRPr sz="2000">
                <a:solidFill>
                  <a:schemeClr val="bg1"/>
                </a:solidFill>
              </a:defRPr>
            </a:lvl3pPr>
            <a:lvl4pPr>
              <a:spcBef>
                <a:spcPts val="500"/>
              </a:spcBef>
              <a:spcAft>
                <a:spcPts val="500"/>
              </a:spcAft>
              <a:buClr>
                <a:schemeClr val="bg1"/>
              </a:buClr>
              <a:defRPr sz="2000">
                <a:solidFill>
                  <a:schemeClr val="bg1"/>
                </a:solidFill>
              </a:defRPr>
            </a:lvl4pPr>
            <a:lvl5pPr>
              <a:spcBef>
                <a:spcPts val="500"/>
              </a:spcBef>
              <a:spcAft>
                <a:spcPts val="500"/>
              </a:spcAft>
              <a:buClr>
                <a:schemeClr val="bg1"/>
              </a:buCl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504000"/>
            <a:ext cx="3734337" cy="553998"/>
          </a:xfrm>
          <a:solidFill>
            <a:schemeClr val="accent3"/>
          </a:solidFill>
        </p:spPr>
        <p:txBody>
          <a:bodyPr wrap="none" lIns="72000" tIns="0" rIns="72000"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260000"/>
            <a:ext cx="3055242" cy="369332"/>
          </a:xfrm>
          <a:solidFill>
            <a:schemeClr val="bg1"/>
          </a:solidFill>
        </p:spPr>
        <p:txBody>
          <a:bodyPr vert="horz" wrap="none" lIns="72000" tIns="0" rIns="72000" bIns="0" rtlCol="0" anchor="ctr">
            <a:spAutoFit/>
          </a:bodyPr>
          <a:lstStyle>
            <a:lvl1pPr>
              <a:lnSpc>
                <a:spcPct val="100000"/>
              </a:lnSpc>
              <a:buFontTx/>
              <a:buNone/>
              <a:defRPr lang="en-US" sz="2400" b="1" dirty="0" smtClean="0">
                <a:solidFill>
                  <a:sysClr val="windowText" lastClr="000000"/>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9" y="181480"/>
            <a:ext cx="6451200" cy="7196461"/>
          </a:xfrm>
          <a:pattFill prst="wdUpDiag">
            <a:fgClr>
              <a:schemeClr val="tx2">
                <a:lumMod val="60000"/>
                <a:lumOff val="40000"/>
              </a:schemeClr>
            </a:fgClr>
            <a:bgClr>
              <a:schemeClr val="tx2">
                <a:lumMod val="75000"/>
              </a:schemeClr>
            </a:bgClr>
          </a:pattFill>
        </p:spPr>
        <p:txBody>
          <a:bodyPr vert="horz" lIns="0" tIns="41410" rIns="0" bIns="41410" rtlCol="0">
            <a:normAutofit/>
          </a:bodyPr>
          <a:lstStyle>
            <a:lvl1pPr>
              <a:defRPr lang="en-GB" sz="1600" dirty="0">
                <a:solidFill>
                  <a:schemeClr val="bg1"/>
                </a:solidFill>
              </a:defRPr>
            </a:lvl1pPr>
          </a:lstStyle>
          <a:p>
            <a:pPr marL="0" lvl="0" indent="0">
              <a:buNone/>
            </a:pPr>
            <a:r>
              <a:rPr lang="en-US" dirty="0"/>
              <a:t>Click icon to add media</a:t>
            </a:r>
            <a:endParaRPr lang="en-GB" dirty="0"/>
          </a:p>
        </p:txBody>
      </p:sp>
      <p:sp>
        <p:nvSpPr>
          <p:cNvPr id="11" name="TextBox 10"/>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4" name="TextBox 13"/>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2" name="Picture 11">
            <a:extLst>
              <a:ext uri="{FF2B5EF4-FFF2-40B4-BE49-F238E27FC236}">
                <a16:creationId xmlns:a16="http://schemas.microsoft.com/office/drawing/2014/main" id="{EE3A21B9-5B10-4E01-93C3-6B3F058A8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727" y="6657900"/>
            <a:ext cx="423288" cy="385200"/>
          </a:xfrm>
          <a:prstGeom prst="rect">
            <a:avLst/>
          </a:prstGeom>
        </p:spPr>
      </p:pic>
    </p:spTree>
    <p:extLst>
      <p:ext uri="{BB962C8B-B14F-4D97-AF65-F5344CB8AC3E}">
        <p14:creationId xmlns:p14="http://schemas.microsoft.com/office/powerpoint/2010/main" val="1359809212"/>
      </p:ext>
    </p:extLst>
  </p:cSld>
  <p:clrMapOvr>
    <a:masterClrMapping/>
  </p:clrMapOvr>
  <p:transition>
    <p:fade/>
  </p:transition>
  <p:extLst>
    <p:ext uri="{DCECCB84-F9BA-43D5-87BE-67443E8EF086}">
      <p15:sldGuideLst xmlns:p15="http://schemas.microsoft.com/office/powerpoint/2012/main">
        <p15:guide id="1" pos="4482"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Fly1">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62630"/>
            <a:ext cx="6454775" cy="7227215"/>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04000" y="2484000"/>
            <a:ext cx="2320089" cy="553998"/>
          </a:xfrm>
          <a:solidFill>
            <a:schemeClr val="accent3"/>
          </a:solidFill>
        </p:spPr>
        <p:txBody>
          <a:bodyPr wrap="none" lIns="82819" tIns="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6" name="Text Placeholder 5"/>
          <p:cNvSpPr>
            <a:spLocks noGrp="1"/>
          </p:cNvSpPr>
          <p:nvPr>
            <p:ph type="body" sz="quarter" idx="12" hasCustomPrompt="1"/>
          </p:nvPr>
        </p:nvSpPr>
        <p:spPr>
          <a:xfrm>
            <a:off x="504000" y="3204573"/>
            <a:ext cx="3468056" cy="430887"/>
          </a:xfrm>
          <a:solidFill>
            <a:schemeClr val="bg1"/>
          </a:solidFill>
        </p:spPr>
        <p:txBody>
          <a:bodyPr wrap="none" lIns="72000" tIns="0" bIns="0">
            <a:spAutoFit/>
          </a:bodyPr>
          <a:lstStyle>
            <a:lvl1pPr marL="0" indent="0">
              <a:lnSpc>
                <a:spcPct val="100000"/>
              </a:lnSpc>
              <a:spcBef>
                <a:spcPts val="600"/>
              </a:spcBef>
              <a:spcAft>
                <a:spcPts val="0"/>
              </a:spcAft>
              <a:buNone/>
              <a:defRPr sz="2800" b="1">
                <a:solidFill>
                  <a:sysClr val="windowText" lastClr="000000"/>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9" name="Text Placeholder 8"/>
          <p:cNvSpPr>
            <a:spLocks noGrp="1"/>
          </p:cNvSpPr>
          <p:nvPr>
            <p:ph type="body" sz="quarter" idx="13"/>
          </p:nvPr>
        </p:nvSpPr>
        <p:spPr>
          <a:xfrm>
            <a:off x="504000" y="3924647"/>
            <a:ext cx="5762625" cy="338554"/>
          </a:xfrm>
        </p:spPr>
        <p:txBody>
          <a:bodyPr lIns="0" tIns="0" rIns="0" bIns="0">
            <a:sp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Edit Master text styles</a:t>
            </a:r>
          </a:p>
        </p:txBody>
      </p:sp>
      <p:sp>
        <p:nvSpPr>
          <p:cNvPr id="12" name="TextBox 11"/>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5" name="TextBox 14"/>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4" name="Picture 13">
            <a:extLst>
              <a:ext uri="{FF2B5EF4-FFF2-40B4-BE49-F238E27FC236}">
                <a16:creationId xmlns:a16="http://schemas.microsoft.com/office/drawing/2014/main" id="{B6F98BC2-F97E-44B0-92B3-2A66452D2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2" name="Rectangle 11"/>
          <p:cNvSpPr/>
          <p:nvPr userDrawn="1"/>
        </p:nvSpPr>
        <p:spPr bwMode="gray">
          <a:xfrm>
            <a:off x="95155" y="4105786"/>
            <a:ext cx="13185261" cy="3293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2" name="Picture Placeholder 21"/>
          <p:cNvSpPr>
            <a:spLocks noGrp="1"/>
          </p:cNvSpPr>
          <p:nvPr>
            <p:ph type="pic" sz="quarter" idx="10" hasCustomPrompt="1"/>
          </p:nvPr>
        </p:nvSpPr>
        <p:spPr>
          <a:xfrm>
            <a:off x="180000" y="4269600"/>
            <a:ext cx="4212000" cy="3103200"/>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Click to insert image</a:t>
            </a:r>
          </a:p>
        </p:txBody>
      </p:sp>
      <p:sp>
        <p:nvSpPr>
          <p:cNvPr id="28" name="Picture Placeholder 21"/>
          <p:cNvSpPr>
            <a:spLocks noGrp="1"/>
          </p:cNvSpPr>
          <p:nvPr>
            <p:ph type="pic" sz="quarter" idx="11" hasCustomPrompt="1"/>
          </p:nvPr>
        </p:nvSpPr>
        <p:spPr>
          <a:xfrm>
            <a:off x="4611144" y="4269600"/>
            <a:ext cx="4212000" cy="3103200"/>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Click to insert image</a:t>
            </a:r>
          </a:p>
        </p:txBody>
      </p:sp>
      <p:sp>
        <p:nvSpPr>
          <p:cNvPr id="29" name="Picture Placeholder 21"/>
          <p:cNvSpPr>
            <a:spLocks noGrp="1"/>
          </p:cNvSpPr>
          <p:nvPr>
            <p:ph type="pic" sz="quarter" idx="12" hasCustomPrompt="1"/>
          </p:nvPr>
        </p:nvSpPr>
        <p:spPr>
          <a:xfrm>
            <a:off x="9042289" y="4269600"/>
            <a:ext cx="4212000" cy="3103200"/>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Click to insert image</a:t>
            </a:r>
          </a:p>
        </p:txBody>
      </p:sp>
      <p:sp>
        <p:nvSpPr>
          <p:cNvPr id="17"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5"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13" name="TextBox 12"/>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1" name="Picture 10">
            <a:extLst>
              <a:ext uri="{FF2B5EF4-FFF2-40B4-BE49-F238E27FC236}">
                <a16:creationId xmlns:a16="http://schemas.microsoft.com/office/drawing/2014/main" id="{49A9554E-CE6D-4C3B-8DFA-98C7144FA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0615"/>
          <a:stretch/>
        </p:blipFill>
        <p:spPr>
          <a:xfrm>
            <a:off x="504000" y="6692894"/>
            <a:ext cx="455247" cy="385200"/>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95155" y="4105786"/>
            <a:ext cx="13185261" cy="3293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70664"/>
            <a:ext cx="6442518" cy="3103131"/>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Click to insert image</a:t>
            </a:r>
          </a:p>
        </p:txBody>
      </p:sp>
      <p:sp>
        <p:nvSpPr>
          <p:cNvPr id="13" name="Picture Placeholder 21"/>
          <p:cNvSpPr>
            <a:spLocks noGrp="1"/>
          </p:cNvSpPr>
          <p:nvPr>
            <p:ph type="pic" sz="quarter" idx="13" hasCustomPrompt="1"/>
          </p:nvPr>
        </p:nvSpPr>
        <p:spPr>
          <a:xfrm>
            <a:off x="180000" y="4270664"/>
            <a:ext cx="6443171" cy="3103131"/>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Click to insert image</a:t>
            </a:r>
          </a:p>
        </p:txBody>
      </p:sp>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1" name="TextBox 10"/>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0" name="Picture 9">
            <a:extLst>
              <a:ext uri="{FF2B5EF4-FFF2-40B4-BE49-F238E27FC236}">
                <a16:creationId xmlns:a16="http://schemas.microsoft.com/office/drawing/2014/main" id="{B1C6D7C0-A4A7-4441-B980-F96C0C005D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0615"/>
          <a:stretch/>
        </p:blipFill>
        <p:spPr>
          <a:xfrm>
            <a:off x="504000" y="6692894"/>
            <a:ext cx="455247" cy="385200"/>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5"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4"/>
            <a:ext cx="13073473" cy="3101788"/>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Click to insert image</a:t>
            </a:r>
          </a:p>
        </p:txBody>
      </p:sp>
      <p:sp>
        <p:nvSpPr>
          <p:cNvPr id="10"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3" name="TextBox 12"/>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9" name="Picture 8">
            <a:extLst>
              <a:ext uri="{FF2B5EF4-FFF2-40B4-BE49-F238E27FC236}">
                <a16:creationId xmlns:a16="http://schemas.microsoft.com/office/drawing/2014/main" id="{CC9CB4F9-1F1A-4FDC-81BD-FC4EB4CACA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0615"/>
          <a:stretch/>
        </p:blipFill>
        <p:spPr>
          <a:xfrm>
            <a:off x="504000" y="6692894"/>
            <a:ext cx="455247" cy="385200"/>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9" y="3128920"/>
            <a:ext cx="5939757" cy="411219"/>
          </a:xfrm>
        </p:spPr>
        <p:txBody>
          <a:bodyPr wrap="square" lIns="0" tIns="41410" rIns="0"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p:txBody>
      </p:sp>
      <p:sp>
        <p:nvSpPr>
          <p:cNvPr id="161" name="Text Placeholder 68"/>
          <p:cNvSpPr>
            <a:spLocks noGrp="1"/>
          </p:cNvSpPr>
          <p:nvPr>
            <p:ph type="body" sz="quarter" idx="11" hasCustomPrompt="1"/>
          </p:nvPr>
        </p:nvSpPr>
        <p:spPr bwMode="gray">
          <a:xfrm>
            <a:off x="6933380" y="3128920"/>
            <a:ext cx="5939757" cy="411219"/>
          </a:xfrm>
        </p:spPr>
        <p:txBody>
          <a:bodyPr wrap="square" lIns="0" tIns="41410" rIns="0"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p:txBody>
      </p:sp>
      <p:sp>
        <p:nvSpPr>
          <p:cNvPr id="29" name="TextBox 28">
            <a:hlinkClick r:id="rId2"/>
          </p:cNvPr>
          <p:cNvSpPr txBox="1"/>
          <p:nvPr userDrawn="1"/>
        </p:nvSpPr>
        <p:spPr>
          <a:xfrm>
            <a:off x="6933380"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TextBox 20"/>
          <p:cNvSpPr txBox="1"/>
          <p:nvPr userDrawn="1"/>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0" name="TextBox 9"/>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9" name="Picture 8">
            <a:extLst>
              <a:ext uri="{FF2B5EF4-FFF2-40B4-BE49-F238E27FC236}">
                <a16:creationId xmlns:a16="http://schemas.microsoft.com/office/drawing/2014/main" id="{2ABA1F64-3A30-47B3-B178-542164E10B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615"/>
          <a:stretch/>
        </p:blipFill>
        <p:spPr>
          <a:xfrm>
            <a:off x="504000" y="6692894"/>
            <a:ext cx="455247" cy="385200"/>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Divider ">
    <p:spTree>
      <p:nvGrpSpPr>
        <p:cNvPr id="1" name=""/>
        <p:cNvGrpSpPr/>
        <p:nvPr/>
      </p:nvGrpSpPr>
      <p:grpSpPr>
        <a:xfrm>
          <a:off x="0" y="0"/>
          <a:ext cx="0" cy="0"/>
          <a:chOff x="0" y="0"/>
          <a:chExt cx="0" cy="0"/>
        </a:xfrm>
      </p:grpSpPr>
      <p:sp>
        <p:nvSpPr>
          <p:cNvPr id="41" name="Rectangle 40"/>
          <p:cNvSpPr/>
          <p:nvPr userDrawn="1"/>
        </p:nvSpPr>
        <p:spPr bwMode="auto">
          <a:xfrm>
            <a:off x="2" y="1"/>
            <a:ext cx="13437622" cy="7561263"/>
          </a:xfrm>
          <a:prstGeom prst="rect">
            <a:avLst/>
          </a:prstGeom>
          <a:solidFill>
            <a:schemeClr val="tx1"/>
          </a:solidFill>
          <a:ln w="9525" cap="flat" cmpd="sng" algn="ctr">
            <a:noFill/>
            <a:prstDash val="solid"/>
            <a:round/>
            <a:headEnd type="none" w="med" len="med"/>
            <a:tailEnd type="none" w="med" len="med"/>
          </a:ln>
          <a:effectLst/>
        </p:spPr>
        <p:txBody>
          <a:bodyPr vert="horz" wrap="square" lIns="122107" tIns="97685" rIns="122107" bIns="97685" numCol="1" rtlCol="0" anchor="t" anchorCtr="0" compatLnSpc="1">
            <a:prstTxWarp prst="textNoShape">
              <a:avLst/>
            </a:prstTxWarp>
            <a:noAutofit/>
          </a:bodyPr>
          <a:lstStyle/>
          <a:p>
            <a:pPr marL="234744" marR="0" lvl="0" indent="-234744" algn="l" defTabSz="1240474" rtl="0" eaLnBrk="1" fontAlgn="base" latinLnBrk="0" hangingPunct="1">
              <a:lnSpc>
                <a:spcPct val="100000"/>
              </a:lnSpc>
              <a:spcBef>
                <a:spcPct val="0"/>
              </a:spcBef>
              <a:spcAft>
                <a:spcPct val="0"/>
              </a:spcAft>
              <a:buClrTx/>
              <a:buSzTx/>
              <a:buFont typeface="Arial" pitchFamily="34" charset="0"/>
              <a:buChar char="•"/>
              <a:tabLst/>
              <a:defRPr/>
            </a:pPr>
            <a:endParaRPr kumimoji="0" lang="en-GB" sz="2443"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3" name="Title 1"/>
          <p:cNvSpPr>
            <a:spLocks noGrp="1"/>
          </p:cNvSpPr>
          <p:nvPr>
            <p:ph type="title" hasCustomPrompt="1"/>
          </p:nvPr>
        </p:nvSpPr>
        <p:spPr bwMode="ltGray">
          <a:xfrm>
            <a:off x="245171" y="5584906"/>
            <a:ext cx="9718742" cy="584647"/>
          </a:xfrm>
          <a:noFill/>
        </p:spPr>
        <p:txBody>
          <a:bodyPr lIns="216000" rIns="360000" bIns="0" anchor="b" anchorCtr="0"/>
          <a:lstStyle>
            <a:lvl1pPr>
              <a:defRPr sz="3799" i="0" baseline="0">
                <a:solidFill>
                  <a:schemeClr val="bg1"/>
                </a:solidFill>
              </a:defRPr>
            </a:lvl1pPr>
          </a:lstStyle>
          <a:p>
            <a:r>
              <a:rPr lang="en-US" dirty="0"/>
              <a:t>Click to edit main title Arial Bold size 28</a:t>
            </a:r>
            <a:endParaRPr lang="en-GB" dirty="0"/>
          </a:p>
        </p:txBody>
      </p:sp>
      <p:cxnSp>
        <p:nvCxnSpPr>
          <p:cNvPr id="26" name="Straight Connector 25"/>
          <p:cNvCxnSpPr/>
          <p:nvPr/>
        </p:nvCxnSpPr>
        <p:spPr bwMode="auto">
          <a:xfrm>
            <a:off x="0" y="5112862"/>
            <a:ext cx="13439775" cy="1751"/>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2" y="6235303"/>
            <a:ext cx="8746624" cy="679418"/>
          </a:xfrm>
        </p:spPr>
        <p:txBody>
          <a:bodyPr lIns="216000" rIns="720000"/>
          <a:lstStyle>
            <a:lvl1pPr>
              <a:buNone/>
              <a:defRPr sz="2713"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Subtitle Arial Bold size 20</a:t>
            </a:r>
          </a:p>
        </p:txBody>
      </p:sp>
      <p:sp>
        <p:nvSpPr>
          <p:cNvPr id="32" name="TextBox 31"/>
          <p:cNvSpPr txBox="1"/>
          <p:nvPr/>
        </p:nvSpPr>
        <p:spPr bwMode="ltGray">
          <a:xfrm>
            <a:off x="9821397" y="5172468"/>
            <a:ext cx="3618379" cy="708847"/>
          </a:xfrm>
          <a:prstGeom prst="rect">
            <a:avLst/>
          </a:prstGeom>
          <a:noFill/>
        </p:spPr>
        <p:txBody>
          <a:bodyPr wrap="square" lIns="0" tIns="48843" rIns="341896" bIns="0" rtlCol="0" anchor="t" anchorCtr="0">
            <a:noAutofit/>
          </a:bodyPr>
          <a:lstStyle/>
          <a:p>
            <a:pPr marL="0" marR="0" lvl="0" indent="0" algn="r" defTabSz="913942" rtl="0" eaLnBrk="1" fontAlgn="auto" latinLnBrk="0" hangingPunct="1">
              <a:lnSpc>
                <a:spcPct val="100000"/>
              </a:lnSpc>
              <a:spcBef>
                <a:spcPct val="20000"/>
              </a:spcBef>
              <a:spcAft>
                <a:spcPts val="0"/>
              </a:spcAft>
              <a:buClrTx/>
              <a:buSzTx/>
              <a:buFontTx/>
              <a:buNone/>
              <a:tabLst/>
              <a:defRPr/>
            </a:pPr>
            <a:r>
              <a:rPr kumimoji="0" lang="en-US" sz="950" b="0" i="0" u="none" strike="noStrike" kern="1200" cap="none" spc="0" normalizeH="0" baseline="0" noProof="0" dirty="0">
                <a:ln>
                  <a:noFill/>
                </a:ln>
                <a:solidFill>
                  <a:prstClr val="white"/>
                </a:solidFill>
                <a:effectLst/>
                <a:uLnTx/>
                <a:uFillTx/>
                <a:latin typeface="Segoe UI"/>
                <a:ea typeface="+mn-ea"/>
                <a:cs typeface="+mn-cs"/>
              </a:rPr>
              <a:t>Version 1 | Public (DELETE CLASSIFICATION)</a:t>
            </a:r>
          </a:p>
          <a:p>
            <a:pPr marL="0" marR="0" lvl="0" indent="0" algn="r" defTabSz="913942" rtl="0" eaLnBrk="1" fontAlgn="auto" latinLnBrk="0" hangingPunct="1">
              <a:lnSpc>
                <a:spcPct val="100000"/>
              </a:lnSpc>
              <a:spcBef>
                <a:spcPct val="20000"/>
              </a:spcBef>
              <a:spcAft>
                <a:spcPts val="0"/>
              </a:spcAft>
              <a:buClrTx/>
              <a:buSzTx/>
              <a:buFontTx/>
              <a:buNone/>
              <a:tabLst/>
              <a:defRPr/>
            </a:pPr>
            <a:r>
              <a:rPr kumimoji="0" lang="en-US" sz="950" b="0" i="0" u="none" strike="noStrike" kern="1200" cap="none" spc="0" normalizeH="0" baseline="0" noProof="0" dirty="0">
                <a:ln>
                  <a:noFill/>
                </a:ln>
                <a:solidFill>
                  <a:prstClr val="white"/>
                </a:solidFill>
                <a:effectLst/>
                <a:uLnTx/>
                <a:uFillTx/>
                <a:latin typeface="Segoe UI"/>
                <a:ea typeface="+mn-ea"/>
                <a:cs typeface="+mn-cs"/>
              </a:rPr>
              <a:t>Version 1 | Internal Use Only</a:t>
            </a:r>
          </a:p>
          <a:p>
            <a:pPr marL="0" marR="0" lvl="0" indent="0" algn="r" defTabSz="913942" rtl="0" eaLnBrk="1" fontAlgn="auto" latinLnBrk="0" hangingPunct="1">
              <a:lnSpc>
                <a:spcPct val="100000"/>
              </a:lnSpc>
              <a:spcBef>
                <a:spcPct val="20000"/>
              </a:spcBef>
              <a:spcAft>
                <a:spcPts val="0"/>
              </a:spcAft>
              <a:buClrTx/>
              <a:buSzTx/>
              <a:buFontTx/>
              <a:buNone/>
              <a:tabLst/>
              <a:defRPr/>
            </a:pPr>
            <a:r>
              <a:rPr kumimoji="0" lang="en-US" sz="950" b="0" i="0" u="none" strike="noStrike" kern="1200" cap="none" spc="0" normalizeH="0" baseline="0" noProof="0" dirty="0">
                <a:ln>
                  <a:noFill/>
                </a:ln>
                <a:solidFill>
                  <a:prstClr val="white"/>
                </a:solidFill>
                <a:effectLst/>
                <a:uLnTx/>
                <a:uFillTx/>
                <a:latin typeface="Segoe UI"/>
                <a:ea typeface="+mn-ea"/>
                <a:cs typeface="+mn-cs"/>
              </a:rPr>
              <a:t>Version 1 | Confidential    </a:t>
            </a:r>
          </a:p>
          <a:p>
            <a:pPr marL="0" marR="0" lvl="0" indent="0" algn="r" defTabSz="913942" rtl="0" eaLnBrk="1" fontAlgn="auto" latinLnBrk="0" hangingPunct="1">
              <a:lnSpc>
                <a:spcPct val="100000"/>
              </a:lnSpc>
              <a:spcBef>
                <a:spcPct val="20000"/>
              </a:spcBef>
              <a:spcAft>
                <a:spcPts val="0"/>
              </a:spcAft>
              <a:buClrTx/>
              <a:buSzTx/>
              <a:buFontTx/>
              <a:buNone/>
              <a:tabLst/>
              <a:defRPr/>
            </a:pPr>
            <a:r>
              <a:rPr kumimoji="0" lang="en-US" sz="950" b="0" i="0" u="none" strike="noStrike" kern="1200" cap="none" spc="0" normalizeH="0" baseline="0" noProof="0" dirty="0">
                <a:ln>
                  <a:noFill/>
                </a:ln>
                <a:solidFill>
                  <a:prstClr val="white"/>
                </a:solidFill>
                <a:effectLst/>
                <a:uLnTx/>
                <a:uFillTx/>
                <a:latin typeface="Segoe UI"/>
                <a:ea typeface="+mn-ea"/>
                <a:cs typeface="+mn-cs"/>
              </a:rPr>
              <a:t>Version 1 | Strictly  Confidential</a:t>
            </a:r>
          </a:p>
        </p:txBody>
      </p:sp>
      <p:sp>
        <p:nvSpPr>
          <p:cNvPr id="11" name="Text Placeholder 10"/>
          <p:cNvSpPr>
            <a:spLocks noGrp="1"/>
          </p:cNvSpPr>
          <p:nvPr>
            <p:ph type="body" sz="quarter" idx="11" hasCustomPrompt="1"/>
          </p:nvPr>
        </p:nvSpPr>
        <p:spPr bwMode="white">
          <a:xfrm>
            <a:off x="11178306" y="6388721"/>
            <a:ext cx="1927630" cy="262392"/>
          </a:xfrm>
        </p:spPr>
        <p:txBody>
          <a:bodyPr anchor="b" anchorCtr="0"/>
          <a:lstStyle>
            <a:lvl1pPr algn="r">
              <a:buNone/>
              <a:defRPr sz="1358" b="1">
                <a:solidFill>
                  <a:schemeClr val="tx2"/>
                </a:solidFill>
              </a:defRPr>
            </a:lvl1pPr>
          </a:lstStyle>
          <a:p>
            <a:pPr lvl="0"/>
            <a:r>
              <a:rPr lang="en-US" dirty="0"/>
              <a:t>01/01/2012</a:t>
            </a:r>
          </a:p>
        </p:txBody>
      </p:sp>
      <p:sp>
        <p:nvSpPr>
          <p:cNvPr id="10" name="Picture Placeholder 9"/>
          <p:cNvSpPr>
            <a:spLocks noGrp="1"/>
          </p:cNvSpPr>
          <p:nvPr>
            <p:ph type="pic" sz="quarter" idx="12" hasCustomPrompt="1"/>
          </p:nvPr>
        </p:nvSpPr>
        <p:spPr>
          <a:xfrm>
            <a:off x="3" y="1"/>
            <a:ext cx="13429006" cy="5096851"/>
          </a:xfrm>
        </p:spPr>
        <p:txBody>
          <a:bodyPr lIns="1224000" tIns="0" anchor="ctr" anchorCtr="0"/>
          <a:lstStyle>
            <a:lvl1pPr>
              <a:buNone/>
              <a:defRPr>
                <a:sym typeface="Wingdings" pitchFamily="2" charset="2"/>
              </a:defRPr>
            </a:lvl1pPr>
          </a:lstStyle>
          <a:p>
            <a:r>
              <a:rPr lang="en-GB" dirty="0"/>
              <a:t>Click here to insert cover image </a:t>
            </a:r>
            <a:endParaRPr lang="en-US" dirty="0"/>
          </a:p>
        </p:txBody>
      </p:sp>
      <p:sp>
        <p:nvSpPr>
          <p:cNvPr id="14" name="Rectangle 13"/>
          <p:cNvSpPr/>
          <p:nvPr/>
        </p:nvSpPr>
        <p:spPr bwMode="auto">
          <a:xfrm>
            <a:off x="11769701" y="4359004"/>
            <a:ext cx="1343978" cy="665390"/>
          </a:xfrm>
          <a:prstGeom prst="rect">
            <a:avLst/>
          </a:prstGeom>
          <a:solidFill>
            <a:schemeClr val="bg1"/>
          </a:solidFill>
          <a:ln w="9525" cap="flat" cmpd="sng" algn="ctr">
            <a:noFill/>
            <a:prstDash val="solid"/>
            <a:round/>
            <a:headEnd type="none" w="med" len="med"/>
            <a:tailEnd type="none" w="med" len="med"/>
          </a:ln>
          <a:effectLst/>
        </p:spPr>
        <p:txBody>
          <a:bodyPr vert="horz" wrap="square" lIns="122107" tIns="97685" rIns="122107" bIns="97685" numCol="1" rtlCol="0" anchor="t" anchorCtr="0" compatLnSpc="1">
            <a:prstTxWarp prst="textNoShape">
              <a:avLst/>
            </a:prstTxWarp>
            <a:noAutofit/>
          </a:bodyPr>
          <a:lstStyle/>
          <a:p>
            <a:pPr marL="234744" marR="0" lvl="0" indent="-234744" algn="l" defTabSz="1240474" rtl="0" eaLnBrk="1" fontAlgn="base" latinLnBrk="0" hangingPunct="1">
              <a:lnSpc>
                <a:spcPct val="100000"/>
              </a:lnSpc>
              <a:spcBef>
                <a:spcPct val="0"/>
              </a:spcBef>
              <a:spcAft>
                <a:spcPct val="0"/>
              </a:spcAft>
              <a:buClrTx/>
              <a:buSzTx/>
              <a:buFont typeface="Arial" pitchFamily="34" charset="0"/>
              <a:buChar char="•"/>
              <a:tabLst/>
              <a:defRPr/>
            </a:pPr>
            <a:endParaRPr kumimoji="0" lang="en-US" sz="2443"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 name="TextBox 14"/>
          <p:cNvSpPr txBox="1"/>
          <p:nvPr/>
        </p:nvSpPr>
        <p:spPr>
          <a:xfrm>
            <a:off x="11759839" y="4385804"/>
            <a:ext cx="1338195" cy="1503745"/>
          </a:xfrm>
          <a:prstGeom prst="rect">
            <a:avLst/>
          </a:prstGeom>
          <a:noFill/>
        </p:spPr>
        <p:txBody>
          <a:bodyPr wrap="square" lIns="0" tIns="0" rIns="0" bIns="0" rtlCol="0">
            <a:spAutoFit/>
          </a:bodyPr>
          <a:lstStyle/>
          <a:p>
            <a:pPr marL="0" marR="0" lvl="0" indent="0" algn="ctr" defTabSz="913942" rtl="0" eaLnBrk="1" fontAlgn="auto" latinLnBrk="0" hangingPunct="1">
              <a:lnSpc>
                <a:spcPct val="100000"/>
              </a:lnSpc>
              <a:spcBef>
                <a:spcPts val="0"/>
              </a:spcBef>
              <a:spcAft>
                <a:spcPts val="0"/>
              </a:spcAft>
              <a:buClrTx/>
              <a:buSzTx/>
              <a:buFontTx/>
              <a:buNone/>
              <a:tabLst/>
              <a:defRPr/>
            </a:pPr>
            <a:r>
              <a:rPr kumimoji="0" lang="en-US" sz="2443" b="1" i="0" u="none" strike="noStrike" kern="1200" cap="none" spc="0" normalizeH="0" baseline="0" noProof="0" dirty="0">
                <a:ln>
                  <a:noFill/>
                </a:ln>
                <a:solidFill>
                  <a:srgbClr val="222223"/>
                </a:solidFill>
                <a:effectLst/>
                <a:uLnTx/>
                <a:uFillTx/>
                <a:latin typeface="Segoe UI"/>
                <a:ea typeface="+mn-ea"/>
                <a:cs typeface="+mn-cs"/>
              </a:rPr>
              <a:t>Paste co-brand logo here</a:t>
            </a:r>
          </a:p>
        </p:txBody>
      </p:sp>
      <p:cxnSp>
        <p:nvCxnSpPr>
          <p:cNvPr id="13" name="Straight Connector 12"/>
          <p:cNvCxnSpPr/>
          <p:nvPr userDrawn="1"/>
        </p:nvCxnSpPr>
        <p:spPr bwMode="ltGray">
          <a:xfrm>
            <a:off x="0" y="5112862"/>
            <a:ext cx="13439775" cy="1751"/>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23" name="Picture 22" descr="Ipsos MORI Logo - WHITE.png"/>
          <p:cNvPicPr>
            <a:picLocks noChangeAspect="1"/>
          </p:cNvPicPr>
          <p:nvPr userDrawn="1"/>
        </p:nvPicPr>
        <p:blipFill>
          <a:blip r:embed="rId2" cstate="print"/>
          <a:stretch>
            <a:fillRect/>
          </a:stretch>
        </p:blipFill>
        <p:spPr bwMode="white">
          <a:xfrm>
            <a:off x="332907" y="7115099"/>
            <a:ext cx="1219921" cy="181470"/>
          </a:xfrm>
          <a:prstGeom prst="rect">
            <a:avLst/>
          </a:prstGeom>
        </p:spPr>
      </p:pic>
      <p:grpSp>
        <p:nvGrpSpPr>
          <p:cNvPr id="31" name="Group 30"/>
          <p:cNvGrpSpPr>
            <a:grpSpLocks noChangeAspect="1"/>
          </p:cNvGrpSpPr>
          <p:nvPr userDrawn="1"/>
        </p:nvGrpSpPr>
        <p:grpSpPr bwMode="gray">
          <a:xfrm>
            <a:off x="12777008" y="7116937"/>
            <a:ext cx="331725" cy="247419"/>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marL="0" marR="0" lvl="0" indent="0" algn="l" defTabSz="913942" rtl="0" eaLnBrk="1" fontAlgn="auto" latinLnBrk="0" hangingPunct="1">
                <a:lnSpc>
                  <a:spcPct val="100000"/>
                </a:lnSpc>
                <a:spcBef>
                  <a:spcPts val="0"/>
                </a:spcBef>
                <a:spcAft>
                  <a:spcPts val="0"/>
                </a:spcAft>
                <a:buClrTx/>
                <a:buSzTx/>
                <a:buFontTx/>
                <a:buNone/>
                <a:tabLst/>
                <a:defRPr/>
              </a:pPr>
              <a:endParaRPr kumimoji="0" lang="en-US" sz="2443" b="0" i="0" u="none" strike="noStrike" kern="1200" cap="none" spc="0" normalizeH="0" baseline="0" noProof="0" dirty="0">
                <a:ln>
                  <a:noFill/>
                </a:ln>
                <a:solidFill>
                  <a:srgbClr val="222223"/>
                </a:solidFill>
                <a:effectLst/>
                <a:uLnTx/>
                <a:uFillTx/>
                <a:latin typeface="Arial" charset="0"/>
                <a:ea typeface="+mn-ea"/>
                <a:cs typeface="+mn-cs"/>
              </a:endParaRPr>
            </a:p>
          </p:txBody>
        </p:sp>
      </p:grpSp>
    </p:spTree>
    <p:extLst>
      <p:ext uri="{BB962C8B-B14F-4D97-AF65-F5344CB8AC3E}">
        <p14:creationId xmlns:p14="http://schemas.microsoft.com/office/powerpoint/2010/main" val="1675536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9F1A8-5D8A-4D78-84F3-8A95375A23F9}"/>
              </a:ext>
            </a:extLst>
          </p:cNvPr>
          <p:cNvSpPr/>
          <p:nvPr userDrawn="1"/>
        </p:nvSpPr>
        <p:spPr>
          <a:xfrm>
            <a:off x="9055848" y="0"/>
            <a:ext cx="4383927" cy="7561263"/>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8" tIns="50399" rIns="100798" bIns="50399" numCol="1" spcCol="0" rtlCol="0" fromWordArt="0" anchor="t" anchorCtr="0" forceAA="0" compatLnSpc="1">
            <a:prstTxWarp prst="textNoShape">
              <a:avLst/>
            </a:prstTxWarp>
            <a:noAutofit/>
          </a:bodyPr>
          <a:lstStyle/>
          <a:p>
            <a:pPr algn="l">
              <a:lnSpc>
                <a:spcPct val="110000"/>
              </a:lnSpc>
            </a:pPr>
            <a:endParaRPr lang="en-GB" sz="2646" dirty="0" err="1">
              <a:solidFill>
                <a:schemeClr val="tx1"/>
              </a:solidFill>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316037" y="3110550"/>
            <a:ext cx="12158986" cy="1340163"/>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5"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5215691" y="3815838"/>
            <a:ext cx="10145420" cy="1340163"/>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5" dirty="0"/>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96055" y="496147"/>
            <a:ext cx="10337322" cy="1832424"/>
          </a:xfrm>
        </p:spPr>
        <p:txBody>
          <a:bodyPr lIns="0" tIns="0" bIns="0" anchor="t">
            <a:spAutoFit/>
          </a:bodyPr>
          <a:lstStyle>
            <a:lvl1pPr algn="l">
              <a:lnSpc>
                <a:spcPct val="90000"/>
              </a:lnSpc>
              <a:defRPr sz="6614" b="1" cap="none" spc="0" baseline="0">
                <a:solidFill>
                  <a:schemeClr val="bg1"/>
                </a:solidFill>
                <a:latin typeface="Arial Black" panose="020B0A04020102020204" pitchFamily="34" charset="0"/>
              </a:defRPr>
            </a:lvl1pPr>
          </a:lstStyle>
          <a:p>
            <a:r>
              <a:rPr lang="en-GB" dirty="0"/>
              <a:t>Report/proposal</a:t>
            </a:r>
            <a:br>
              <a:rPr lang="en-GB" dirty="0"/>
            </a:br>
            <a:r>
              <a:rPr lang="en-GB" dirty="0"/>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96055" y="3492514"/>
            <a:ext cx="8324897" cy="407206"/>
          </a:xfrm>
        </p:spPr>
        <p:txBody>
          <a:bodyPr wrap="square" lIns="0" tIns="0" rIns="180000" bIns="0">
            <a:spAutoFit/>
          </a:bodyPr>
          <a:lstStyle>
            <a:lvl1pPr marL="0" indent="0" algn="l">
              <a:lnSpc>
                <a:spcPct val="100000"/>
              </a:lnSpc>
              <a:buNone/>
              <a:defRPr sz="2646">
                <a:solidFill>
                  <a:schemeClr val="bg1"/>
                </a:solidFill>
                <a:latin typeface="+mj-l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96335" y="4616436"/>
            <a:ext cx="181822" cy="237437"/>
          </a:xfrm>
          <a:prstGeom prst="rect">
            <a:avLst/>
          </a:prstGeom>
        </p:spPr>
        <p:txBody>
          <a:bodyPr wrap="none" lIns="0" tIns="0" rIns="180000" bIns="0">
            <a:spAutoFit/>
          </a:bodyPr>
          <a:lstStyle>
            <a:lvl1pPr>
              <a:defRPr sz="1543">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96055" y="4188227"/>
            <a:ext cx="2620551" cy="344358"/>
          </a:xfrm>
        </p:spPr>
        <p:txBody>
          <a:bodyPr wrap="none" lIns="0" tIns="0" bIns="0">
            <a:spAutoFit/>
          </a:bodyPr>
          <a:lstStyle>
            <a:lvl1pPr marL="0" indent="0">
              <a:buNone/>
              <a:defRPr sz="220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
        <p:nvSpPr>
          <p:cNvPr id="20" name="Espace réservé du pied de page 4">
            <a:extLst>
              <a:ext uri="{FF2B5EF4-FFF2-40B4-BE49-F238E27FC236}">
                <a16:creationId xmlns:a16="http://schemas.microsoft.com/office/drawing/2014/main" id="{4B24C128-53F1-4F5D-91B4-836E09D4C436}"/>
              </a:ext>
            </a:extLst>
          </p:cNvPr>
          <p:cNvSpPr txBox="1">
            <a:spLocks/>
          </p:cNvSpPr>
          <p:nvPr userDrawn="1"/>
        </p:nvSpPr>
        <p:spPr>
          <a:xfrm>
            <a:off x="496055" y="7179523"/>
            <a:ext cx="5009385"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82" dirty="0">
                <a:solidFill>
                  <a:schemeClr val="bg1"/>
                </a:solidFill>
              </a:rPr>
              <a:t>© Ipsos | Doc Name | Month Year | Version # | Public | Internal/Client Use Only | Strictly Confidential</a:t>
            </a:r>
          </a:p>
        </p:txBody>
      </p:sp>
      <p:pic>
        <p:nvPicPr>
          <p:cNvPr id="11" name="Picture 10">
            <a:extLst>
              <a:ext uri="{FF2B5EF4-FFF2-40B4-BE49-F238E27FC236}">
                <a16:creationId xmlns:a16="http://schemas.microsoft.com/office/drawing/2014/main" id="{551FF900-8020-436B-8D73-0AA2634943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823" y="6711991"/>
            <a:ext cx="2378293" cy="589610"/>
          </a:xfrm>
          <a:prstGeom prst="rect">
            <a:avLst/>
          </a:prstGeom>
        </p:spPr>
      </p:pic>
    </p:spTree>
    <p:extLst>
      <p:ext uri="{BB962C8B-B14F-4D97-AF65-F5344CB8AC3E}">
        <p14:creationId xmlns:p14="http://schemas.microsoft.com/office/powerpoint/2010/main" val="3411947980"/>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3439775" cy="7561263"/>
          </a:xfrm>
          <a:pattFill prst="wdUpDiag">
            <a:fgClr>
              <a:schemeClr val="bg1">
                <a:lumMod val="85000"/>
              </a:schemeClr>
            </a:fgClr>
            <a:bgClr>
              <a:schemeClr val="bg1"/>
            </a:bgClr>
          </a:pattFill>
        </p:spPr>
        <p:txBody>
          <a:bodyPr anchor="ctr"/>
          <a:lstStyle>
            <a:lvl1pPr algn="ctr">
              <a:defRPr/>
            </a:lvl1pPr>
          </a:lstStyle>
          <a:p>
            <a:r>
              <a:rPr lang="en-GB" dirty="0"/>
              <a:t>Insert image by clicking icon.   </a:t>
            </a:r>
            <a:br>
              <a:rPr lang="en-GB" dirty="0"/>
            </a:br>
            <a:r>
              <a:rPr lang="en-GB" dirty="0"/>
              <a:t>Send this image to the back to make sure all elements are visible.</a:t>
            </a:r>
            <a:br>
              <a:rPr lang="en-GB" dirty="0"/>
            </a:br>
            <a:br>
              <a:rPr lang="en-GB" dirty="0"/>
            </a:br>
            <a:br>
              <a:rPr lang="en-GB" dirty="0"/>
            </a:br>
            <a:br>
              <a:rPr lang="en-GB" dirty="0"/>
            </a:b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750" y="1751"/>
          <a:ext cx="1751" cy="1751"/>
        </p:xfrm>
        <a:graphic>
          <a:graphicData uri="http://schemas.openxmlformats.org/presentationml/2006/ole">
            <mc:AlternateContent xmlns:mc="http://schemas.openxmlformats.org/markup-compatibility/2006">
              <mc:Choice xmlns:v="urn:schemas-microsoft-com:vml" Requires="v">
                <p:oleObj spid="_x0000_s109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750" y="1751"/>
                        <a:ext cx="1751" cy="175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74997" cy="175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614" b="1" i="0" baseline="0" dirty="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96055" y="5975837"/>
            <a:ext cx="65" cy="237437"/>
          </a:xfrm>
          <a:prstGeom prst="rect">
            <a:avLst/>
          </a:prstGeom>
        </p:spPr>
        <p:txBody>
          <a:bodyPr wrap="none" lIns="0" tIns="0" rIns="0" bIns="0">
            <a:spAutoFit/>
          </a:bodyPr>
          <a:lstStyle>
            <a:lvl1pPr>
              <a:defRPr sz="1543">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96055" y="496146"/>
            <a:ext cx="10600944" cy="916213"/>
          </a:xfrm>
        </p:spPr>
        <p:txBody>
          <a:bodyPr lIns="0" rIns="0" anchor="t">
            <a:spAutoFit/>
          </a:bodyPr>
          <a:lstStyle>
            <a:lvl1pPr algn="l">
              <a:lnSpc>
                <a:spcPct val="90000"/>
              </a:lnSpc>
              <a:defRPr sz="6614" b="1" cap="none" spc="0" baseline="0">
                <a:solidFill>
                  <a:schemeClr val="bg1"/>
                </a:solidFill>
                <a:latin typeface="Arial Black" panose="020B0A04020102020204" pitchFamily="34" charset="0"/>
              </a:defRPr>
            </a:lvl1pPr>
          </a:lstStyle>
          <a:p>
            <a:r>
              <a:rPr lang="en-GB" dirty="0"/>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96055" y="5269755"/>
            <a:ext cx="2777819" cy="344358"/>
          </a:xfrm>
        </p:spPr>
        <p:txBody>
          <a:bodyPr wrap="none" lIns="0" rIns="0">
            <a:spAutoFit/>
          </a:bodyPr>
          <a:lstStyle>
            <a:lvl1pPr marL="0" indent="0">
              <a:buNone/>
              <a:defRPr sz="220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96055" y="4178629"/>
            <a:ext cx="8324897" cy="814411"/>
          </a:xfrm>
        </p:spPr>
        <p:txBody>
          <a:bodyPr wrap="square" lIns="0" tIns="0" rIns="180000" bIns="0">
            <a:spAutoFit/>
          </a:bodyPr>
          <a:lstStyle>
            <a:lvl1pPr marL="0" indent="0" algn="l">
              <a:lnSpc>
                <a:spcPct val="100000"/>
              </a:lnSpc>
              <a:buNone/>
              <a:defRPr sz="2646">
                <a:solidFill>
                  <a:schemeClr val="bg1"/>
                </a:solidFill>
                <a:latin typeface="+mj-l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96055" y="7179523"/>
            <a:ext cx="5009385"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82" dirty="0">
                <a:solidFill>
                  <a:schemeClr val="tx1"/>
                </a:solidFill>
              </a:rPr>
              <a:t>© Ipsos | Doc Name | Month Year | Version # | Public | Internal/Client Use Only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64065" y="6558346"/>
            <a:ext cx="2998051" cy="743255"/>
          </a:xfrm>
          <a:prstGeom prst="rect">
            <a:avLst/>
          </a:prstGeom>
        </p:spPr>
      </p:pic>
    </p:spTree>
    <p:extLst>
      <p:ext uri="{BB962C8B-B14F-4D97-AF65-F5344CB8AC3E}">
        <p14:creationId xmlns:p14="http://schemas.microsoft.com/office/powerpoint/2010/main" val="236630981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9055848" y="0"/>
            <a:ext cx="4383927" cy="7561263"/>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8" tIns="50399" rIns="100798" bIns="50399" numCol="1" spcCol="0" rtlCol="0" fromWordArt="0" anchor="t" anchorCtr="0" forceAA="0" compatLnSpc="1">
            <a:prstTxWarp prst="textNoShape">
              <a:avLst/>
            </a:prstTxWarp>
            <a:noAutofit/>
          </a:bodyPr>
          <a:lstStyle/>
          <a:p>
            <a:pPr algn="l">
              <a:lnSpc>
                <a:spcPct val="110000"/>
              </a:lnSpc>
            </a:pPr>
            <a:endParaRPr lang="en-GB" sz="2646" dirty="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96055" y="496146"/>
            <a:ext cx="7021819" cy="2748637"/>
          </a:xfrm>
        </p:spPr>
        <p:txBody>
          <a:bodyPr vert="horz" wrap="square" lIns="0" tIns="0" rIns="0" bIns="0" rtlCol="0" anchor="t">
            <a:spAutoFit/>
          </a:bodyPr>
          <a:lstStyle>
            <a:lvl1pPr>
              <a:defRPr lang="en-GB" sz="6614" b="0">
                <a:solidFill>
                  <a:schemeClr val="bg1"/>
                </a:solidFill>
                <a:latin typeface="Arial Black" panose="020B0A04020102020204" pitchFamily="34" charset="0"/>
              </a:defRPr>
            </a:lvl1pPr>
          </a:lstStyle>
          <a:p>
            <a:pPr lvl="0"/>
            <a:r>
              <a:rPr lang="en-US"/>
              <a:t>Click to edit Master title style</a:t>
            </a:r>
            <a:endParaRPr lang="en-GB" dirty="0"/>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96056" y="3681545"/>
            <a:ext cx="4728658" cy="407206"/>
          </a:xfrm>
        </p:spPr>
        <p:txBody>
          <a:bodyPr wrap="square" lIns="0" tIns="0" rIns="180000" bIns="0">
            <a:spAutoFit/>
          </a:bodyPr>
          <a:lstStyle>
            <a:lvl1pPr marL="0" indent="0" algn="l">
              <a:lnSpc>
                <a:spcPct val="100000"/>
              </a:lnSpc>
              <a:buNone/>
              <a:defRPr sz="2646">
                <a:solidFill>
                  <a:schemeClr val="bg1"/>
                </a:solidFill>
                <a:latin typeface="+mj-l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96335" y="4952492"/>
            <a:ext cx="181822" cy="237437"/>
          </a:xfrm>
          <a:prstGeom prst="rect">
            <a:avLst/>
          </a:prstGeom>
        </p:spPr>
        <p:txBody>
          <a:bodyPr wrap="none" lIns="0" tIns="0" rIns="180000" bIns="0">
            <a:spAutoFit/>
          </a:bodyPr>
          <a:lstStyle>
            <a:lvl1pPr>
              <a:defRPr sz="1543">
                <a:solidFill>
                  <a:schemeClr val="bg1"/>
                </a:solidFill>
              </a:defRPr>
            </a:lvl1pPr>
          </a:lstStyle>
          <a:p>
            <a:endParaRPr lang="en-GB" dirty="0"/>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96055" y="4524283"/>
            <a:ext cx="2620551" cy="344358"/>
          </a:xfrm>
        </p:spPr>
        <p:txBody>
          <a:bodyPr wrap="none" lIns="0" tIns="0" bIns="0">
            <a:spAutoFit/>
          </a:bodyPr>
          <a:lstStyle>
            <a:lvl1pPr marL="0" indent="0">
              <a:buNone/>
              <a:defRPr sz="220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
        <p:nvSpPr>
          <p:cNvPr id="9" name="Picture Placeholder 2">
            <a:extLst>
              <a:ext uri="{FF2B5EF4-FFF2-40B4-BE49-F238E27FC236}">
                <a16:creationId xmlns:a16="http://schemas.microsoft.com/office/drawing/2014/main" id="{F9B6F732-EC6E-4247-AD36-8AE7E957E7E9}"/>
              </a:ext>
            </a:extLst>
          </p:cNvPr>
          <p:cNvSpPr>
            <a:spLocks noGrp="1"/>
          </p:cNvSpPr>
          <p:nvPr>
            <p:ph type="pic" sz="quarter" idx="19" hasCustomPrompt="1"/>
          </p:nvPr>
        </p:nvSpPr>
        <p:spPr>
          <a:xfrm>
            <a:off x="3576869" y="-7060"/>
            <a:ext cx="9872096" cy="7596865"/>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dirty="0"/>
              <a:t>Click icon to </a:t>
            </a:r>
            <a:br>
              <a:rPr lang="en-US" dirty="0"/>
            </a:br>
            <a:r>
              <a:rPr lang="en-US" dirty="0"/>
              <a:t>add picture</a:t>
            </a:r>
            <a:endParaRPr lang="en-GB" dirty="0"/>
          </a:p>
        </p:txBody>
      </p:sp>
      <p:pic>
        <p:nvPicPr>
          <p:cNvPr id="11" name="Picture 10">
            <a:extLst>
              <a:ext uri="{FF2B5EF4-FFF2-40B4-BE49-F238E27FC236}">
                <a16:creationId xmlns:a16="http://schemas.microsoft.com/office/drawing/2014/main" id="{D61512A5-E502-4ACE-8BC3-8D70C8FE9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823" y="6711991"/>
            <a:ext cx="2378293" cy="589610"/>
          </a:xfrm>
          <a:prstGeom prst="rect">
            <a:avLst/>
          </a:prstGeom>
        </p:spPr>
      </p:pic>
    </p:spTree>
    <p:extLst>
      <p:ext uri="{BB962C8B-B14F-4D97-AF65-F5344CB8AC3E}">
        <p14:creationId xmlns:p14="http://schemas.microsoft.com/office/powerpoint/2010/main" val="103644367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3439775" cy="7561263"/>
          </a:xfrm>
          <a:pattFill prst="wdUpDiag">
            <a:fgClr>
              <a:srgbClr val="D9D9D9"/>
            </a:fgClr>
            <a:bgClr>
              <a:schemeClr val="bg1"/>
            </a:bgClr>
          </a:pattFill>
        </p:spPr>
        <p:txBody>
          <a:bodyPr anchor="ctr"/>
          <a:lstStyle>
            <a:lvl1pPr algn="ctr">
              <a:defRPr/>
            </a:lvl1pPr>
          </a:lstStyle>
          <a:p>
            <a:r>
              <a:rPr lang="en-GB" dirty="0"/>
              <a:t>Click icon in centre to add image</a:t>
            </a:r>
            <a:br>
              <a:rPr lang="en-GB" dirty="0"/>
            </a:br>
            <a:r>
              <a:rPr lang="en-GB" dirty="0"/>
              <a:t>Send image to back so elements show on the page</a:t>
            </a:r>
          </a:p>
          <a:p>
            <a:endParaRPr lang="en-GB" dirty="0"/>
          </a:p>
          <a:p>
            <a:endParaRPr lang="en-GB" dirty="0"/>
          </a:p>
          <a:p>
            <a:endParaRPr lang="en-GB" dirty="0"/>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750" y="1751"/>
          <a:ext cx="1751" cy="1751"/>
        </p:xfrm>
        <a:graphic>
          <a:graphicData uri="http://schemas.openxmlformats.org/presentationml/2006/ole">
            <mc:AlternateContent xmlns:mc="http://schemas.openxmlformats.org/markup-compatibility/2006">
              <mc:Choice xmlns:v="urn:schemas-microsoft-com:vml" Requires="v">
                <p:oleObj spid="_x0000_s212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750" y="1751"/>
                        <a:ext cx="1751" cy="175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74997" cy="175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614" b="1" i="0" baseline="0" dirty="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bwMode="white">
          <a:xfrm>
            <a:off x="496054" y="496147"/>
            <a:ext cx="8287650" cy="1832424"/>
          </a:xfrm>
        </p:spPr>
        <p:txBody>
          <a:bodyPr vert="horz" wrap="square" lIns="0" tIns="0" rIns="0" bIns="0" rtlCol="0" anchor="t">
            <a:spAutoFit/>
          </a:bodyPr>
          <a:lstStyle>
            <a:lvl1pPr>
              <a:defRPr lang="en-GB" sz="6614" spc="0" dirty="0">
                <a:solidFill>
                  <a:schemeClr val="bg1"/>
                </a:solidFill>
                <a:latin typeface="Arial Black" panose="020B0A04020102020204" pitchFamily="34" charset="0"/>
              </a:defRPr>
            </a:lvl1pPr>
          </a:lstStyle>
          <a:p>
            <a:pPr lvl="0"/>
            <a:r>
              <a:rPr lang="en-GB" dirty="0"/>
              <a:t>Section </a:t>
            </a:r>
            <a:br>
              <a:rPr lang="en-GB" dirty="0"/>
            </a:br>
            <a:r>
              <a:rPr lang="en-GB" dirty="0"/>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bwMode="white">
          <a:xfrm>
            <a:off x="496055" y="3105798"/>
            <a:ext cx="6223833" cy="413144"/>
          </a:xfrm>
        </p:spPr>
        <p:txBody>
          <a:bodyPr wrap="square" lIns="0" rIns="0">
            <a:spAutoFit/>
          </a:bodyPr>
          <a:lstStyle>
            <a:lvl1pPr marL="0" indent="0">
              <a:buNone/>
              <a:defRPr sz="2646"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dirty="0"/>
              <a:t>Subtitle (optional)</a:t>
            </a:r>
          </a:p>
        </p:txBody>
      </p:sp>
      <p:sp>
        <p:nvSpPr>
          <p:cNvPr id="16" name="Espace réservé du pied de page 4">
            <a:extLst>
              <a:ext uri="{FF2B5EF4-FFF2-40B4-BE49-F238E27FC236}">
                <a16:creationId xmlns:a16="http://schemas.microsoft.com/office/drawing/2014/main" id="{31EC8686-9D26-45D0-BFD1-730422891B38}"/>
              </a:ext>
            </a:extLst>
          </p:cNvPr>
          <p:cNvSpPr txBox="1">
            <a:spLocks/>
          </p:cNvSpPr>
          <p:nvPr userDrawn="1"/>
        </p:nvSpPr>
        <p:spPr>
          <a:xfrm>
            <a:off x="900836" y="7183897"/>
            <a:ext cx="5009385"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82" dirty="0">
                <a:solidFill>
                  <a:schemeClr val="bg1"/>
                </a:solidFill>
              </a:rPr>
              <a:t>© Ipsos | Doc Name | Month Year | Version # | Public | Internal/Client Use Only | Strictly Confidential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bg1"/>
                </a:solidFill>
                <a:latin typeface="+mj-lt"/>
              </a:defRPr>
            </a:lvl1pPr>
          </a:lstStyle>
          <a:p>
            <a:fld id="{D61AABEC-672F-4B68-B914-690DA978312C}" type="slidenum">
              <a:rPr lang="en-GB" smtClean="0"/>
              <a:pPr/>
              <a:t>‹#›</a:t>
            </a:fld>
            <a:r>
              <a:rPr lang="en-GB" dirty="0"/>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60824" y="6805455"/>
            <a:ext cx="2001292" cy="496146"/>
          </a:xfrm>
          <a:prstGeom prst="rect">
            <a:avLst/>
          </a:prstGeom>
        </p:spPr>
      </p:pic>
    </p:spTree>
    <p:extLst>
      <p:ext uri="{BB962C8B-B14F-4D97-AF65-F5344CB8AC3E}">
        <p14:creationId xmlns:p14="http://schemas.microsoft.com/office/powerpoint/2010/main" val="308465474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2AEA12-ADCB-4CA8-96BD-EF302236E4F9}"/>
              </a:ext>
            </a:extLst>
          </p:cNvPr>
          <p:cNvSpPr/>
          <p:nvPr userDrawn="1"/>
        </p:nvSpPr>
        <p:spPr>
          <a:xfrm>
            <a:off x="9055848" y="0"/>
            <a:ext cx="4383927" cy="7561263"/>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8" tIns="50399" rIns="100798" bIns="50399" numCol="1" spcCol="0" rtlCol="0" fromWordArt="0" anchor="t" anchorCtr="0" forceAA="0" compatLnSpc="1">
            <a:prstTxWarp prst="textNoShape">
              <a:avLst/>
            </a:prstTxWarp>
            <a:noAutofit/>
          </a:bodyPr>
          <a:lstStyle/>
          <a:p>
            <a:pPr algn="l">
              <a:lnSpc>
                <a:spcPct val="110000"/>
              </a:lnSpc>
            </a:pPr>
            <a:endParaRPr lang="en-GB" sz="2646" dirty="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750" y="1751"/>
          <a:ext cx="1751" cy="1751"/>
        </p:xfrm>
        <a:graphic>
          <a:graphicData uri="http://schemas.openxmlformats.org/presentationml/2006/ole">
            <mc:AlternateContent xmlns:mc="http://schemas.openxmlformats.org/markup-compatibility/2006">
              <mc:Choice xmlns:v="urn:schemas-microsoft-com:vml" Requires="v">
                <p:oleObj spid="_x0000_s314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750" y="1751"/>
                        <a:ext cx="1751" cy="175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74997" cy="175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614"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90790" y="398503"/>
            <a:ext cx="1935285" cy="1126005"/>
          </a:xfrm>
        </p:spPr>
        <p:txBody>
          <a:bodyPr wrap="none" anchor="ctr">
            <a:noAutofit/>
          </a:bodyPr>
          <a:lstStyle>
            <a:lvl1pPr marL="0" indent="0">
              <a:buNone/>
              <a:defRPr sz="9700" b="1">
                <a:solidFill>
                  <a:schemeClr val="bg1"/>
                </a:solidFill>
              </a:defRPr>
            </a:lvl1pPr>
          </a:lstStyle>
          <a:p>
            <a:pPr lvl="0"/>
            <a:r>
              <a:rPr lang="en-GB" dirty="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98497" y="1795208"/>
            <a:ext cx="8324896" cy="916213"/>
          </a:xfrm>
        </p:spPr>
        <p:txBody>
          <a:bodyPr vert="horz" wrap="square" lIns="0" tIns="0" rIns="0" bIns="0" rtlCol="0" anchor="t">
            <a:spAutoFit/>
          </a:bodyPr>
          <a:lstStyle>
            <a:lvl1pPr>
              <a:defRPr lang="en-GB" sz="6614" cap="none" spc="0" dirty="0">
                <a:solidFill>
                  <a:schemeClr val="bg1"/>
                </a:solidFill>
                <a:latin typeface="Arial Black" panose="020B0A04020102020204" pitchFamily="34" charset="0"/>
              </a:defRPr>
            </a:lvl1pPr>
          </a:lstStyle>
          <a:p>
            <a:pPr lvl="0"/>
            <a:r>
              <a:rPr lang="en-GB" dirty="0"/>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93360" y="3635921"/>
            <a:ext cx="8324896" cy="344358"/>
          </a:xfrm>
        </p:spPr>
        <p:txBody>
          <a:bodyPr wrap="square" lIns="0" rIns="0" anchor="t">
            <a:spAutoFit/>
          </a:bodyPr>
          <a:lstStyle>
            <a:lvl1pPr marL="0" indent="0">
              <a:buNone/>
              <a:defRPr sz="2205" b="1" cap="none" baseline="0">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dirty="0"/>
              <a:t>Subtitle (optional)</a:t>
            </a:r>
          </a:p>
        </p:txBody>
      </p:sp>
      <p:sp>
        <p:nvSpPr>
          <p:cNvPr id="14" name="Espace réservé du pied de page 4">
            <a:extLst>
              <a:ext uri="{FF2B5EF4-FFF2-40B4-BE49-F238E27FC236}">
                <a16:creationId xmlns:a16="http://schemas.microsoft.com/office/drawing/2014/main" id="{F52C80E3-8B55-457E-A85C-8CC02F81EC76}"/>
              </a:ext>
            </a:extLst>
          </p:cNvPr>
          <p:cNvSpPr txBox="1">
            <a:spLocks/>
          </p:cNvSpPr>
          <p:nvPr userDrawn="1"/>
        </p:nvSpPr>
        <p:spPr>
          <a:xfrm>
            <a:off x="900836" y="7183897"/>
            <a:ext cx="5009385"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82" dirty="0">
                <a:solidFill>
                  <a:schemeClr val="bg1"/>
                </a:solidFill>
              </a:rPr>
              <a:t>© Ipsos | Doc Name | Month Year | Version # | Public | Internal/Client Use Only | Strictly Confidential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bg1"/>
                </a:solidFill>
                <a:latin typeface="+mj-lt"/>
              </a:defRPr>
            </a:lvl1pPr>
          </a:lstStyle>
          <a:p>
            <a:fld id="{D61AABEC-672F-4B68-B914-690DA978312C}" type="slidenum">
              <a:rPr lang="en-GB" smtClean="0"/>
              <a:pPr/>
              <a:t>‹#›</a:t>
            </a:fld>
            <a:r>
              <a:rPr lang="en-GB" dirty="0"/>
              <a:t> </a:t>
            </a:r>
          </a:p>
        </p:txBody>
      </p:sp>
      <p:pic>
        <p:nvPicPr>
          <p:cNvPr id="11" name="Picture 10">
            <a:extLst>
              <a:ext uri="{FF2B5EF4-FFF2-40B4-BE49-F238E27FC236}">
                <a16:creationId xmlns:a16="http://schemas.microsoft.com/office/drawing/2014/main" id="{FE41590B-23D8-4633-A029-83F97E49F1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823" y="6711991"/>
            <a:ext cx="2378293" cy="589610"/>
          </a:xfrm>
          <a:prstGeom prst="rect">
            <a:avLst/>
          </a:prstGeom>
        </p:spPr>
      </p:pic>
    </p:spTree>
    <p:extLst>
      <p:ext uri="{BB962C8B-B14F-4D97-AF65-F5344CB8AC3E}">
        <p14:creationId xmlns:p14="http://schemas.microsoft.com/office/powerpoint/2010/main" val="35312900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Fly2">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8"/>
            <a:ext cx="6454775" cy="7208383"/>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14" name="Title 1"/>
          <p:cNvSpPr>
            <a:spLocks noGrp="1"/>
          </p:cNvSpPr>
          <p:nvPr>
            <p:ph type="ctrTitle" hasCustomPrompt="1"/>
          </p:nvPr>
        </p:nvSpPr>
        <p:spPr bwMode="gray">
          <a:xfrm>
            <a:off x="7125972" y="2486040"/>
            <a:ext cx="2320089" cy="553998"/>
          </a:xfrm>
          <a:solidFill>
            <a:schemeClr val="accent3"/>
          </a:solidFill>
        </p:spPr>
        <p:txBody>
          <a:bodyPr wrap="none" lIns="82819" tIns="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70" y="3204573"/>
            <a:ext cx="3468056" cy="430887"/>
          </a:xfrm>
          <a:solidFill>
            <a:schemeClr val="bg1"/>
          </a:solidFill>
        </p:spPr>
        <p:txBody>
          <a:bodyPr wrap="none" lIns="72000" tIns="0" bIns="0">
            <a:spAutoFit/>
          </a:bodyPr>
          <a:lstStyle>
            <a:lvl1pPr marL="0" indent="0">
              <a:lnSpc>
                <a:spcPct val="100000"/>
              </a:lnSpc>
              <a:spcBef>
                <a:spcPts val="600"/>
              </a:spcBef>
              <a:spcAft>
                <a:spcPts val="0"/>
              </a:spcAft>
              <a:buNone/>
              <a:defRPr sz="2800" b="1">
                <a:solidFill>
                  <a:sysClr val="windowText" lastClr="000000"/>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7" y="3924647"/>
            <a:ext cx="5762625" cy="338554"/>
          </a:xfrm>
        </p:spPr>
        <p:txBody>
          <a:bodyPr lIns="0" tIns="0" rIns="0" bIns="0">
            <a:sp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Edit Master text styles</a:t>
            </a:r>
          </a:p>
        </p:txBody>
      </p:sp>
      <p:sp>
        <p:nvSpPr>
          <p:cNvPr id="17" name="TextBox 16"/>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2" name="TextBox 11"/>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9" name="Picture 18">
            <a:extLst>
              <a:ext uri="{FF2B5EF4-FFF2-40B4-BE49-F238E27FC236}">
                <a16:creationId xmlns:a16="http://schemas.microsoft.com/office/drawing/2014/main" id="{0DE09BA8-5476-42FC-8739-4E458A23E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727" y="6657900"/>
            <a:ext cx="423288" cy="385200"/>
          </a:xfrm>
          <a:prstGeom prst="rect">
            <a:avLst/>
          </a:prstGeom>
        </p:spPr>
      </p:pic>
    </p:spTree>
    <p:extLst>
      <p:ext uri="{BB962C8B-B14F-4D97-AF65-F5344CB8AC3E}">
        <p14:creationId xmlns:p14="http://schemas.microsoft.com/office/powerpoint/2010/main" val="2801356300"/>
      </p:ext>
    </p:extLst>
  </p:cSld>
  <p:clrMapOvr>
    <a:masterClrMapping/>
  </p:clrMapOvr>
  <p:transition>
    <p:fade/>
  </p:transition>
  <p:extLst>
    <p:ext uri="{DCECCB84-F9BA-43D5-87BE-67443E8EF086}">
      <p15:sldGuideLst xmlns:p15="http://schemas.microsoft.com/office/powerpoint/2012/main">
        <p15:guide id="1" pos="4488" userDrawn="1">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961720-B7CD-47CC-8F80-F39023C74988}"/>
              </a:ext>
            </a:extLst>
          </p:cNvPr>
          <p:cNvSpPr/>
          <p:nvPr userDrawn="1"/>
        </p:nvSpPr>
        <p:spPr>
          <a:xfrm>
            <a:off x="9055848" y="0"/>
            <a:ext cx="4383927" cy="7561263"/>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8" tIns="50399" rIns="100798" bIns="50399" numCol="1" spcCol="0" rtlCol="0" fromWordArt="0" anchor="t" anchorCtr="0" forceAA="0" compatLnSpc="1">
            <a:prstTxWarp prst="textNoShape">
              <a:avLst/>
            </a:prstTxWarp>
            <a:noAutofit/>
          </a:bodyPr>
          <a:lstStyle/>
          <a:p>
            <a:pPr algn="l">
              <a:lnSpc>
                <a:spcPct val="110000"/>
              </a:lnSpc>
            </a:pPr>
            <a:endParaRPr lang="en-GB" sz="2646" dirty="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316037" y="3110550"/>
            <a:ext cx="12158986" cy="1340163"/>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315"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5215691" y="3815838"/>
            <a:ext cx="10145420" cy="1340163"/>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315"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15613" y="101101"/>
            <a:ext cx="3127696" cy="3425971"/>
          </a:xfrm>
        </p:spPr>
        <p:txBody>
          <a:bodyPr wrap="none">
            <a:spAutoFit/>
          </a:bodyPr>
          <a:lstStyle>
            <a:lvl1pPr marL="0" indent="0" algn="ctr">
              <a:buNone/>
              <a:defRPr sz="21936" b="1">
                <a:solidFill>
                  <a:schemeClr val="bg1"/>
                </a:solidFill>
              </a:defRPr>
            </a:lvl1pPr>
          </a:lstStyle>
          <a:p>
            <a:pPr lvl="0"/>
            <a:r>
              <a:rPr lang="en-GB" dirty="0"/>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96055" y="496146"/>
            <a:ext cx="8182439" cy="916213"/>
          </a:xfrm>
        </p:spPr>
        <p:txBody>
          <a:bodyPr vert="horz" wrap="square" lIns="0" tIns="0" rIns="0" bIns="0" rtlCol="0" anchor="t">
            <a:spAutoFit/>
          </a:bodyPr>
          <a:lstStyle>
            <a:lvl1pPr>
              <a:defRPr lang="en-GB" sz="6614"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98496" y="3105798"/>
            <a:ext cx="6072644" cy="413144"/>
          </a:xfrm>
        </p:spPr>
        <p:txBody>
          <a:bodyPr wrap="square" lIns="0" rIns="0">
            <a:spAutoFit/>
          </a:bodyPr>
          <a:lstStyle>
            <a:lvl1pPr marL="0" indent="0">
              <a:buNone/>
              <a:defRPr sz="2646" b="1">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dirty="0"/>
              <a:t>Subtitle (optional)</a:t>
            </a:r>
          </a:p>
        </p:txBody>
      </p:sp>
      <p:sp>
        <p:nvSpPr>
          <p:cNvPr id="23" name="Espace réservé du pied de page 4">
            <a:extLst>
              <a:ext uri="{FF2B5EF4-FFF2-40B4-BE49-F238E27FC236}">
                <a16:creationId xmlns:a16="http://schemas.microsoft.com/office/drawing/2014/main" id="{AF7F8370-89AD-4023-AA0B-97AD508D79FD}"/>
              </a:ext>
            </a:extLst>
          </p:cNvPr>
          <p:cNvSpPr txBox="1">
            <a:spLocks/>
          </p:cNvSpPr>
          <p:nvPr userDrawn="1"/>
        </p:nvSpPr>
        <p:spPr>
          <a:xfrm>
            <a:off x="900836" y="7183897"/>
            <a:ext cx="5009385"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82" dirty="0">
                <a:solidFill>
                  <a:schemeClr val="bg1"/>
                </a:solidFill>
              </a:rPr>
              <a:t>© Ipsos | Doc Name | Month Year | Version # | Public | Internal/Client Use Only | Strictly Confidential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bg1"/>
                </a:solidFill>
                <a:latin typeface="+mj-lt"/>
              </a:defRPr>
            </a:lvl1pPr>
          </a:lstStyle>
          <a:p>
            <a:fld id="{D61AABEC-672F-4B68-B914-690DA978312C}" type="slidenum">
              <a:rPr lang="en-GB" smtClean="0"/>
              <a:pPr/>
              <a:t>‹#›</a:t>
            </a:fld>
            <a:r>
              <a:rPr lang="en-GB" dirty="0"/>
              <a:t> </a:t>
            </a:r>
          </a:p>
        </p:txBody>
      </p:sp>
      <p:pic>
        <p:nvPicPr>
          <p:cNvPr id="10" name="Picture 9">
            <a:extLst>
              <a:ext uri="{FF2B5EF4-FFF2-40B4-BE49-F238E27FC236}">
                <a16:creationId xmlns:a16="http://schemas.microsoft.com/office/drawing/2014/main" id="{79EAB58A-2B4F-4826-A311-DAF2B725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823" y="6711991"/>
            <a:ext cx="2378293" cy="589610"/>
          </a:xfrm>
          <a:prstGeom prst="rect">
            <a:avLst/>
          </a:prstGeom>
        </p:spPr>
      </p:pic>
    </p:spTree>
    <p:extLst>
      <p:ext uri="{BB962C8B-B14F-4D97-AF65-F5344CB8AC3E}">
        <p14:creationId xmlns:p14="http://schemas.microsoft.com/office/powerpoint/2010/main" val="223831740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ark Image background standout tex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3439775" cy="7561263"/>
          </a:xfrm>
          <a:pattFill prst="wdUpDiag">
            <a:fgClr>
              <a:srgbClr val="D9D9D9"/>
            </a:fgClr>
            <a:bgClr>
              <a:schemeClr val="bg1"/>
            </a:bgClr>
          </a:pattFill>
        </p:spPr>
        <p:txBody>
          <a:bodyPr anchor="ctr"/>
          <a:lstStyle>
            <a:lvl1pPr algn="ctr">
              <a:defRPr/>
            </a:lvl1pPr>
          </a:lstStyle>
          <a:p>
            <a:r>
              <a:rPr lang="en-GB" dirty="0"/>
              <a:t>Click icon in centre to add image</a:t>
            </a:r>
            <a:br>
              <a:rPr lang="en-GB" dirty="0"/>
            </a:br>
            <a:r>
              <a:rPr lang="en-GB" dirty="0"/>
              <a:t>Send image to back so elements show on the page</a:t>
            </a:r>
          </a:p>
          <a:p>
            <a:endParaRPr lang="en-GB" dirty="0"/>
          </a:p>
          <a:p>
            <a:endParaRPr lang="en-GB" dirty="0"/>
          </a:p>
          <a:p>
            <a:endParaRPr lang="en-GB" dirty="0"/>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96055" y="895213"/>
            <a:ext cx="5960486" cy="4126211"/>
          </a:xfrm>
        </p:spPr>
        <p:txBody>
          <a:bodyPr anchor="t"/>
          <a:lstStyle>
            <a:lvl1pPr>
              <a:defRPr sz="3968" cap="none" spc="0" baseline="0">
                <a:solidFill>
                  <a:schemeClr val="bg1"/>
                </a:solidFill>
              </a:defRPr>
            </a:lvl1pPr>
          </a:lstStyle>
          <a:p>
            <a:r>
              <a:rPr lang="en-GB" dirty="0"/>
              <a:t>Summary text background image (text can be recoloured depending on image colour)</a:t>
            </a:r>
            <a:endParaRPr lang="fr-FR" dirty="0"/>
          </a:p>
        </p:txBody>
      </p:sp>
      <p:sp>
        <p:nvSpPr>
          <p:cNvPr id="19" name="Espace réservé du pied de page 4">
            <a:extLst>
              <a:ext uri="{FF2B5EF4-FFF2-40B4-BE49-F238E27FC236}">
                <a16:creationId xmlns:a16="http://schemas.microsoft.com/office/drawing/2014/main" id="{7C55DB14-B0C7-492B-B1FF-775E2586736D}"/>
              </a:ext>
            </a:extLst>
          </p:cNvPr>
          <p:cNvSpPr txBox="1">
            <a:spLocks/>
          </p:cNvSpPr>
          <p:nvPr userDrawn="1"/>
        </p:nvSpPr>
        <p:spPr>
          <a:xfrm>
            <a:off x="900836" y="7171372"/>
            <a:ext cx="5009385"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82" dirty="0">
                <a:solidFill>
                  <a:schemeClr val="bg1"/>
                </a:solidFill>
              </a:rPr>
              <a:t>© Ipsos | Doc Name | Month Year | Version # | Public | Internal/Client Use Only | Strictly Confidential</a:t>
            </a: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81978" y="6904544"/>
            <a:ext cx="335520" cy="402567"/>
          </a:xfrm>
        </p:spPr>
        <p:txBody>
          <a:bodyPr/>
          <a:lstStyle>
            <a:lvl1pPr>
              <a:defRPr>
                <a:solidFill>
                  <a:schemeClr val="bg1"/>
                </a:solidFill>
              </a:defRPr>
            </a:lvl1pPr>
          </a:lstStyle>
          <a:p>
            <a:fld id="{D61AABEC-672F-4B68-B914-690DA978312C}" type="slidenum">
              <a:rPr lang="en-GB" smtClean="0"/>
              <a:pPr/>
              <a:t>‹#›</a:t>
            </a:fld>
            <a:r>
              <a:rPr lang="en-GB" dirty="0"/>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824" y="6805455"/>
            <a:ext cx="2001292" cy="496146"/>
          </a:xfrm>
          <a:prstGeom prst="rect">
            <a:avLst/>
          </a:prstGeom>
        </p:spPr>
      </p:pic>
    </p:spTree>
    <p:extLst>
      <p:ext uri="{BB962C8B-B14F-4D97-AF65-F5344CB8AC3E}">
        <p14:creationId xmlns:p14="http://schemas.microsoft.com/office/powerpoint/2010/main" val="63820619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96054" y="6798136"/>
            <a:ext cx="12476720" cy="4935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8" tIns="50399" rIns="100798" bIns="50399" numCol="1" spcCol="0" rtlCol="0" fromWordArt="0" anchor="ctr" anchorCtr="0" forceAA="0" compatLnSpc="1">
            <a:prstTxWarp prst="textNoShape">
              <a:avLst/>
            </a:prstTxWarp>
            <a:noAutofit/>
          </a:bodyPr>
          <a:lstStyle/>
          <a:p>
            <a:pPr algn="ctr">
              <a:lnSpc>
                <a:spcPct val="110000"/>
              </a:lnSpc>
            </a:pPr>
            <a:r>
              <a:rPr lang="en-GB" sz="1543"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88241" y="496146"/>
            <a:ext cx="12484538" cy="11403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5"/>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5211714" y="1143815"/>
            <a:ext cx="3016850" cy="240900"/>
          </a:xfrm>
          <a:prstGeom prst="rect">
            <a:avLst/>
          </a:prstGeom>
          <a:noFill/>
        </p:spPr>
        <p:txBody>
          <a:bodyPr wrap="square" lIns="0" tIns="0" rIns="0" bIns="0" rtlCol="0">
            <a:spAutoFit/>
          </a:bodyPr>
          <a:lstStyle/>
          <a:p>
            <a:pPr algn="ctr">
              <a:lnSpc>
                <a:spcPct val="110000"/>
              </a:lnSpc>
              <a:spcBef>
                <a:spcPts val="441"/>
              </a:spcBef>
              <a:spcAft>
                <a:spcPts val="441"/>
              </a:spcAft>
            </a:pPr>
            <a:r>
              <a:rPr lang="en-GB" sz="1543" dirty="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86581"/>
            <a:ext cx="13439775"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798136"/>
            <a:ext cx="13439775"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8000" y="7291718"/>
            <a:ext cx="13439775"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509553" y="1995272"/>
            <a:ext cx="12455474" cy="7376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43" dirty="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509553" y="3172601"/>
            <a:ext cx="12441474" cy="737611"/>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43" dirty="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43" dirty="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509553" y="4511776"/>
            <a:ext cx="12441981" cy="737611"/>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43" dirty="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43" dirty="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43" dirty="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a:xfrm>
            <a:off x="496055" y="0"/>
            <a:ext cx="12455479" cy="7561263"/>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422612" y="1995272"/>
            <a:ext cx="0" cy="424627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636523"/>
            <a:ext cx="13439775"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993521"/>
            <a:ext cx="13439775"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8000" y="6241543"/>
            <a:ext cx="13439775"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8000" y="6558705"/>
            <a:ext cx="13439775"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3028777" y="1979519"/>
            <a:ext cx="0" cy="424627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40536" y="3927981"/>
            <a:ext cx="1247136" cy="189411"/>
          </a:xfrm>
          <a:prstGeom prst="rect">
            <a:avLst/>
          </a:prstGeom>
          <a:noFill/>
        </p:spPr>
        <p:txBody>
          <a:bodyPr wrap="none" lIns="0" tIns="0" rIns="0" bIns="0" rtlCol="0">
            <a:spAutoFit/>
          </a:bodyPr>
          <a:lstStyle/>
          <a:p>
            <a:pPr algn="l">
              <a:lnSpc>
                <a:spcPct val="110000"/>
              </a:lnSpc>
              <a:spcBef>
                <a:spcPts val="441"/>
              </a:spcBef>
              <a:spcAft>
                <a:spcPts val="441"/>
              </a:spcAft>
            </a:pPr>
            <a:r>
              <a:rPr lang="en-GB" sz="1213" dirty="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2541917" y="3927981"/>
            <a:ext cx="1247136" cy="189411"/>
          </a:xfrm>
          <a:prstGeom prst="rect">
            <a:avLst/>
          </a:prstGeom>
          <a:noFill/>
        </p:spPr>
        <p:txBody>
          <a:bodyPr wrap="none" lIns="0" tIns="0" rIns="0" bIns="0" rtlCol="0">
            <a:spAutoFit/>
          </a:bodyPr>
          <a:lstStyle/>
          <a:p>
            <a:pPr algn="l">
              <a:lnSpc>
                <a:spcPct val="110000"/>
              </a:lnSpc>
              <a:spcBef>
                <a:spcPts val="441"/>
              </a:spcBef>
              <a:spcAft>
                <a:spcPts val="441"/>
              </a:spcAft>
            </a:pPr>
            <a:r>
              <a:rPr lang="en-GB" sz="1213" dirty="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2636909" y="5603827"/>
            <a:ext cx="8176692" cy="240900"/>
          </a:xfrm>
          <a:prstGeom prst="rect">
            <a:avLst/>
          </a:prstGeom>
          <a:noFill/>
        </p:spPr>
        <p:txBody>
          <a:bodyPr wrap="square" lIns="0" tIns="0" rIns="0" bIns="0" rtlCol="0">
            <a:spAutoFit/>
          </a:bodyPr>
          <a:lstStyle/>
          <a:p>
            <a:pPr algn="ctr">
              <a:lnSpc>
                <a:spcPct val="110000"/>
              </a:lnSpc>
              <a:spcBef>
                <a:spcPts val="441"/>
              </a:spcBef>
              <a:spcAft>
                <a:spcPts val="441"/>
              </a:spcAft>
            </a:pPr>
            <a:r>
              <a:rPr lang="en-GB" sz="1543" dirty="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p:txBody>
          <a:bodyPr/>
          <a:lstStyle>
            <a:lvl1pPr>
              <a:defRPr/>
            </a:lvl1pPr>
          </a:lstStyle>
          <a:p>
            <a:r>
              <a:rPr lang="en-US" dirty="0"/>
              <a:t>understanding </a:t>
            </a:r>
            <a:br>
              <a:rPr lang="en-US" dirty="0"/>
            </a:br>
            <a:r>
              <a:rPr lang="en-US" dirty="0"/>
              <a:t>the guides</a:t>
            </a:r>
            <a:endParaRPr lang="en-GB" dirty="0"/>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96055" y="6425143"/>
            <a:ext cx="12450589" cy="137715"/>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882" dirty="0"/>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2973933" y="6425144"/>
            <a:ext cx="50398" cy="143634"/>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315"/>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426142" y="6422588"/>
            <a:ext cx="50398" cy="143634"/>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315"/>
          </a:p>
        </p:txBody>
      </p:sp>
    </p:spTree>
    <p:extLst>
      <p:ext uri="{BB962C8B-B14F-4D97-AF65-F5344CB8AC3E}">
        <p14:creationId xmlns:p14="http://schemas.microsoft.com/office/powerpoint/2010/main" val="3086651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12692730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gram (long) x 1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1976646"/>
            <a:ext cx="12428292" cy="4274214"/>
          </a:xfrm>
          <a:solidFill>
            <a:srgbClr val="E8E8E8"/>
          </a:solidFill>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96054" y="1369122"/>
            <a:ext cx="10297765" cy="339338"/>
          </a:xfrm>
          <a:noFill/>
        </p:spPr>
        <p:txBody>
          <a:bodyPr vert="horz" wrap="square" lIns="0" tIns="0" rIns="0" bIns="0" rtlCol="0">
            <a:spAutoFit/>
          </a:bodyPr>
          <a:lstStyle>
            <a:lvl1pPr>
              <a:lnSpc>
                <a:spcPct val="100000"/>
              </a:lnSpc>
              <a:defRPr lang="en-GB" sz="2205" b="1" dirty="0">
                <a:solidFill>
                  <a:schemeClr val="tx2"/>
                </a:solidFill>
              </a:defRPr>
            </a:lvl1pPr>
          </a:lstStyle>
          <a:p>
            <a:r>
              <a:rPr lang="en-GB" dirty="0"/>
              <a:t>Subtitle here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4">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7959277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column content 1_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1976646"/>
            <a:ext cx="12428292" cy="4274214"/>
          </a:xfrm>
        </p:spPr>
        <p:txBody>
          <a:bodyPr numCol="3" spcCol="306000">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96054" y="1369121"/>
            <a:ext cx="10297764"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dirty="0"/>
              <a:t>Text in 3 columns – will auto-format</a:t>
            </a:r>
            <a:endParaRPr lang="en-GB" dirty="0"/>
          </a:p>
        </p:txBody>
      </p:sp>
    </p:spTree>
    <p:extLst>
      <p:ext uri="{BB962C8B-B14F-4D97-AF65-F5344CB8AC3E}">
        <p14:creationId xmlns:p14="http://schemas.microsoft.com/office/powerpoint/2010/main" val="377187985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4" y="1976646"/>
            <a:ext cx="6015358"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916096" y="1976646"/>
            <a:ext cx="6015358"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96054" y="1369121"/>
            <a:ext cx="10297765"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7839205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x 3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1977118"/>
            <a:ext cx="3885100"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86171" y="1977118"/>
            <a:ext cx="3885100"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4" name="Content Placeholder 2">
            <a:extLst>
              <a:ext uri="{FF2B5EF4-FFF2-40B4-BE49-F238E27FC236}">
                <a16:creationId xmlns:a16="http://schemas.microsoft.com/office/drawing/2014/main" id="{A45EDE6A-F920-48CB-981D-5ABE100DA90B}"/>
              </a:ext>
            </a:extLst>
          </p:cNvPr>
          <p:cNvSpPr>
            <a:spLocks noGrp="1"/>
          </p:cNvSpPr>
          <p:nvPr>
            <p:ph idx="20" hasCustomPrompt="1"/>
          </p:nvPr>
        </p:nvSpPr>
        <p:spPr>
          <a:xfrm>
            <a:off x="9073094" y="1977118"/>
            <a:ext cx="3885100"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3" name="Text Placeholder 8">
            <a:extLst>
              <a:ext uri="{FF2B5EF4-FFF2-40B4-BE49-F238E27FC236}">
                <a16:creationId xmlns:a16="http://schemas.microsoft.com/office/drawing/2014/main" id="{FA70C77B-5CBD-4D8F-80F2-3FB63475E7D5}"/>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5" name="Text Placeholder 5">
            <a:extLst>
              <a:ext uri="{FF2B5EF4-FFF2-40B4-BE49-F238E27FC236}">
                <a16:creationId xmlns:a16="http://schemas.microsoft.com/office/drawing/2014/main" id="{64F67FAD-624A-4A04-93A6-997306046B43}"/>
              </a:ext>
            </a:extLst>
          </p:cNvPr>
          <p:cNvSpPr>
            <a:spLocks noGrp="1"/>
          </p:cNvSpPr>
          <p:nvPr>
            <p:ph type="body" sz="quarter" idx="21" hasCustomPrompt="1"/>
          </p:nvPr>
        </p:nvSpPr>
        <p:spPr>
          <a:xfrm>
            <a:off x="496054" y="1369121"/>
            <a:ext cx="10297765"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9" name="Slide Number Placeholder 8">
            <a:extLst>
              <a:ext uri="{FF2B5EF4-FFF2-40B4-BE49-F238E27FC236}">
                <a16:creationId xmlns:a16="http://schemas.microsoft.com/office/drawing/2014/main" id="{B2D8DED8-6BFD-4FF3-9C56-83AF7E6807B2}"/>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6" name="Title 5">
            <a:extLst>
              <a:ext uri="{FF2B5EF4-FFF2-40B4-BE49-F238E27FC236}">
                <a16:creationId xmlns:a16="http://schemas.microsoft.com/office/drawing/2014/main" id="{02E19BD3-B2A9-4EF5-99E8-74C6F558D3B1}"/>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9489009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x 4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1977117"/>
            <a:ext cx="2824972" cy="4264426"/>
          </a:xfrm>
          <a:noFill/>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5" name="Content 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696472" y="1977117"/>
            <a:ext cx="2824972" cy="4264426"/>
          </a:xfrm>
          <a:noFill/>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7" name="Content Placeholder 2">
            <a:extLst>
              <a:ext uri="{FF2B5EF4-FFF2-40B4-BE49-F238E27FC236}">
                <a16:creationId xmlns:a16="http://schemas.microsoft.com/office/drawing/2014/main" id="{F0AC0C8B-24FF-433E-9C4D-B350C449B331}"/>
              </a:ext>
            </a:extLst>
          </p:cNvPr>
          <p:cNvSpPr>
            <a:spLocks noGrp="1"/>
          </p:cNvSpPr>
          <p:nvPr>
            <p:ph idx="21" hasCustomPrompt="1"/>
          </p:nvPr>
        </p:nvSpPr>
        <p:spPr>
          <a:xfrm>
            <a:off x="6918599" y="1977117"/>
            <a:ext cx="2824972" cy="4264426"/>
          </a:xfrm>
          <a:noFill/>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8" name="Content Placeholder 2">
            <a:extLst>
              <a:ext uri="{FF2B5EF4-FFF2-40B4-BE49-F238E27FC236}">
                <a16:creationId xmlns:a16="http://schemas.microsoft.com/office/drawing/2014/main" id="{2293604D-A39C-4151-970A-A0EBEBFE9FBE}"/>
              </a:ext>
            </a:extLst>
          </p:cNvPr>
          <p:cNvSpPr>
            <a:spLocks noGrp="1"/>
          </p:cNvSpPr>
          <p:nvPr>
            <p:ph idx="22" hasCustomPrompt="1"/>
          </p:nvPr>
        </p:nvSpPr>
        <p:spPr>
          <a:xfrm>
            <a:off x="10113538" y="1977117"/>
            <a:ext cx="2824972" cy="4264426"/>
          </a:xfrm>
          <a:noFill/>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3" name="Text Placeholder 5">
            <a:extLst>
              <a:ext uri="{FF2B5EF4-FFF2-40B4-BE49-F238E27FC236}">
                <a16:creationId xmlns:a16="http://schemas.microsoft.com/office/drawing/2014/main" id="{ABED08D5-27C0-46F1-BD7A-A8339388FDF8}"/>
              </a:ext>
            </a:extLst>
          </p:cNvPr>
          <p:cNvSpPr>
            <a:spLocks noGrp="1"/>
          </p:cNvSpPr>
          <p:nvPr>
            <p:ph type="body" sz="quarter" idx="15" hasCustomPrompt="1"/>
          </p:nvPr>
        </p:nvSpPr>
        <p:spPr>
          <a:xfrm>
            <a:off x="496054" y="1369121"/>
            <a:ext cx="10297764"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8" name="Slide Number Placeholder 7">
            <a:extLst>
              <a:ext uri="{FF2B5EF4-FFF2-40B4-BE49-F238E27FC236}">
                <a16:creationId xmlns:a16="http://schemas.microsoft.com/office/drawing/2014/main" id="{F3A4C9B8-DB3E-4ADC-9656-A9F05C3FDA13}"/>
              </a:ext>
            </a:extLst>
          </p:cNvPr>
          <p:cNvSpPr>
            <a:spLocks noGrp="1"/>
          </p:cNvSpPr>
          <p:nvPr>
            <p:ph type="sldNum" sz="quarter" idx="23"/>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585002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1977696"/>
            <a:ext cx="8161358"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9054076" y="1977117"/>
            <a:ext cx="3884935" cy="4274793"/>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96054" y="1369121"/>
            <a:ext cx="10297765"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832802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Fly3">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69" name="Text Placeholder 68"/>
          <p:cNvSpPr>
            <a:spLocks noGrp="1"/>
          </p:cNvSpPr>
          <p:nvPr>
            <p:ph type="body" sz="quarter" idx="10" hasCustomPrompt="1"/>
          </p:nvPr>
        </p:nvSpPr>
        <p:spPr bwMode="black">
          <a:xfrm>
            <a:off x="504000" y="3924000"/>
            <a:ext cx="5763600" cy="321627"/>
          </a:xfrm>
        </p:spPr>
        <p:txBody>
          <a:bodyPr wrap="square" lIns="0" tIns="0" rIns="0" bIns="0">
            <a:spAutoFit/>
          </a:bodyPr>
          <a:lstStyle>
            <a:lvl1pPr marL="0" indent="0">
              <a:spcBef>
                <a:spcPts val="600"/>
              </a:spcBef>
              <a:spcAft>
                <a:spcPts val="600"/>
              </a:spcAft>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629887" y="161215"/>
            <a:ext cx="180001" cy="7238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Title 1"/>
          <p:cNvSpPr>
            <a:spLocks noGrp="1"/>
          </p:cNvSpPr>
          <p:nvPr>
            <p:ph type="ctrTitle" hasCustomPrompt="1"/>
          </p:nvPr>
        </p:nvSpPr>
        <p:spPr bwMode="gray">
          <a:xfrm>
            <a:off x="504000" y="2484000"/>
            <a:ext cx="2363113" cy="553998"/>
          </a:xfrm>
          <a:solidFill>
            <a:schemeClr val="accent3"/>
          </a:solidFill>
        </p:spPr>
        <p:txBody>
          <a:bodyPr wrap="none" lIns="82819" tIns="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18" name="Text Placeholder 5"/>
          <p:cNvSpPr>
            <a:spLocks noGrp="1"/>
          </p:cNvSpPr>
          <p:nvPr>
            <p:ph type="body" sz="quarter" idx="12" hasCustomPrompt="1"/>
          </p:nvPr>
        </p:nvSpPr>
        <p:spPr>
          <a:xfrm>
            <a:off x="504000" y="3204000"/>
            <a:ext cx="3468056" cy="430887"/>
          </a:xfrm>
          <a:solidFill>
            <a:schemeClr val="bg1"/>
          </a:solidFill>
        </p:spPr>
        <p:txBody>
          <a:bodyPr wrap="none" lIns="72000" tIns="0" bIns="0">
            <a:spAutoFit/>
          </a:bodyPr>
          <a:lstStyle>
            <a:lvl1pPr marL="0" indent="0">
              <a:lnSpc>
                <a:spcPct val="100000"/>
              </a:lnSpc>
              <a:spcBef>
                <a:spcPts val="600"/>
              </a:spcBef>
              <a:spcAft>
                <a:spcPts val="0"/>
              </a:spcAft>
              <a:buNone/>
              <a:defRPr sz="2800" b="1">
                <a:solidFill>
                  <a:sysClr val="windowText" lastClr="000000"/>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4" name="TextBox 13"/>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20" name="TextBox 19"/>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9" name="Picture 18">
            <a:extLst>
              <a:ext uri="{FF2B5EF4-FFF2-40B4-BE49-F238E27FC236}">
                <a16:creationId xmlns:a16="http://schemas.microsoft.com/office/drawing/2014/main" id="{FF8122CC-FF6E-413D-94A3-9A5472F079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4392258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_wide_right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789668" y="1977696"/>
            <a:ext cx="8161358"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96055" y="1977117"/>
            <a:ext cx="3884935" cy="4274793"/>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96054" y="1369121"/>
            <a:ext cx="10297765"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7434520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2-col) with imag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1977118"/>
            <a:ext cx="8164551" cy="4274214"/>
          </a:xfrm>
        </p:spPr>
        <p:txBody>
          <a:bodyPr numCol="2" spcCol="360000">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9054076" y="1977117"/>
            <a:ext cx="3884935" cy="4274793"/>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96054" y="1369121"/>
            <a:ext cx="10297765"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dirty="0"/>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699362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2-col) with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786476" y="1977118"/>
            <a:ext cx="8164551" cy="4274214"/>
          </a:xfrm>
        </p:spPr>
        <p:txBody>
          <a:bodyPr numCol="2" spcCol="360000">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96055" y="1977117"/>
            <a:ext cx="3884935" cy="4274793"/>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96054" y="1369121"/>
            <a:ext cx="10297765"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dirty="0"/>
              <a:t>  </a:t>
            </a:r>
          </a:p>
        </p:txBody>
      </p:sp>
      <p:sp>
        <p:nvSpPr>
          <p:cNvPr id="6" name="Title 5">
            <a:extLst>
              <a:ext uri="{FF2B5EF4-FFF2-40B4-BE49-F238E27FC236}">
                <a16:creationId xmlns:a16="http://schemas.microsoft.com/office/drawing/2014/main" id="{B7A77705-A913-4F6B-8AFD-45E815E1C9BF}"/>
              </a:ext>
            </a:extLst>
          </p:cNvPr>
          <p:cNvSpPr>
            <a:spLocks noGrp="1"/>
          </p:cNvSpPr>
          <p:nvPr>
            <p:ph type="title" hasCustomPrompt="1"/>
          </p:nvPr>
        </p:nvSpPr>
        <p:spPr/>
        <p:txBody>
          <a:bodyPr/>
          <a:lstStyle>
            <a:lvl1pPr>
              <a:defRPr/>
            </a:lvl1pPr>
          </a:lstStyle>
          <a:p>
            <a:r>
              <a:rPr lang="en-US"/>
              <a:t>TWO COLUMN TEXTBOX WITH IMAGE LEFT</a:t>
            </a:r>
            <a:endParaRPr lang="en-GB" dirty="0"/>
          </a:p>
        </p:txBody>
      </p:sp>
    </p:spTree>
    <p:extLst>
      <p:ext uri="{BB962C8B-B14F-4D97-AF65-F5344CB8AC3E}">
        <p14:creationId xmlns:p14="http://schemas.microsoft.com/office/powerpoint/2010/main" val="15106589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96055" y="436609"/>
            <a:ext cx="3887622" cy="1230717"/>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775671" y="486581"/>
            <a:ext cx="8168863" cy="6071765"/>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88243" y="1967329"/>
            <a:ext cx="3888435" cy="459101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92589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9021837" y="496146"/>
            <a:ext cx="3887622" cy="1230717"/>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88242" y="486581"/>
            <a:ext cx="8168863" cy="6071765"/>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9064775" y="1967329"/>
            <a:ext cx="3887624" cy="459101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2369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9021837" y="496146"/>
            <a:ext cx="3887622" cy="1230717"/>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9064775" y="1967329"/>
            <a:ext cx="3887624" cy="4591017"/>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81243" y="486581"/>
            <a:ext cx="8179363" cy="6071765"/>
          </a:xfrm>
          <a:solidFill>
            <a:srgbClr val="E8E8E8"/>
          </a:solidFill>
        </p:spPr>
        <p:txBody>
          <a:bodyPr/>
          <a:lstStyle>
            <a:lvl1pPr>
              <a:defRPr/>
            </a:lvl1pPr>
          </a:lstStyle>
          <a:p>
            <a:pPr lvl="0"/>
            <a:r>
              <a:rPr lang="en-US" dirty="0"/>
              <a:t>Area for diagram/chart</a:t>
            </a:r>
            <a:endParaRPr lang="en-GB" dirty="0"/>
          </a:p>
        </p:txBody>
      </p:sp>
    </p:spTree>
    <p:extLst>
      <p:ext uri="{BB962C8B-B14F-4D97-AF65-F5344CB8AC3E}">
        <p14:creationId xmlns:p14="http://schemas.microsoft.com/office/powerpoint/2010/main" val="4100771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96055" y="436609"/>
            <a:ext cx="3887622" cy="1230717"/>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88243" y="1967329"/>
            <a:ext cx="3888435" cy="4591017"/>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775671" y="436609"/>
            <a:ext cx="8175863" cy="6121738"/>
          </a:xfrm>
          <a:solidFill>
            <a:srgbClr val="E8E8E8"/>
          </a:solidFill>
        </p:spPr>
        <p:txBody>
          <a:bodyPr/>
          <a:lstStyle>
            <a:lvl1pPr>
              <a:defRPr/>
            </a:lvl1pPr>
          </a:lstStyle>
          <a:p>
            <a:pPr lvl="0"/>
            <a:r>
              <a:rPr lang="en-US" dirty="0"/>
              <a:t>Area for diagram/chart</a:t>
            </a:r>
            <a:endParaRPr lang="en-GB" dirty="0"/>
          </a:p>
        </p:txBody>
      </p:sp>
    </p:spTree>
    <p:extLst>
      <p:ext uri="{BB962C8B-B14F-4D97-AF65-F5344CB8AC3E}">
        <p14:creationId xmlns:p14="http://schemas.microsoft.com/office/powerpoint/2010/main" val="2353411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_fullbleed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4" y="1976646"/>
            <a:ext cx="6015358"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88243" y="6420991"/>
            <a:ext cx="6027818"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96054" y="1369121"/>
            <a:ext cx="6015358"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496054" y="437899"/>
            <a:ext cx="6015358" cy="855132"/>
          </a:xfrm>
        </p:spPr>
        <p:txBody>
          <a:bodyPr/>
          <a:lstStyle/>
          <a:p>
            <a:r>
              <a:rPr lang="en-US"/>
              <a:t>Click to edit Master title style</a:t>
            </a:r>
            <a:endParaRPr lang="en-GB" dirty="0"/>
          </a:p>
        </p:txBody>
      </p:sp>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6908884" y="0"/>
            <a:ext cx="6530891" cy="7561263"/>
          </a:xfrm>
          <a:pattFill prst="wdUpDiag">
            <a:fgClr>
              <a:srgbClr val="E8E8E8"/>
            </a:fgClr>
            <a:bgClr>
              <a:schemeClr val="bg1"/>
            </a:bgClr>
          </a:pattFill>
        </p:spPr>
        <p:txBody>
          <a:bodyPr/>
          <a:lstStyle/>
          <a:p>
            <a:r>
              <a:rPr lang="en-US"/>
              <a:t>Click icon to add picture</a:t>
            </a:r>
            <a:endParaRPr lang="en-GB"/>
          </a:p>
        </p:txBody>
      </p:sp>
      <p:pic>
        <p:nvPicPr>
          <p:cNvPr id="12" name="Picture 11">
            <a:extLst>
              <a:ext uri="{FF2B5EF4-FFF2-40B4-BE49-F238E27FC236}">
                <a16:creationId xmlns:a16="http://schemas.microsoft.com/office/drawing/2014/main" id="{D9B2BD03-F51B-4BDE-B9A8-F7BF97C70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824" y="6805455"/>
            <a:ext cx="2001292" cy="496146"/>
          </a:xfrm>
          <a:prstGeom prst="rect">
            <a:avLst/>
          </a:prstGeom>
        </p:spPr>
      </p:pic>
    </p:spTree>
    <p:extLst>
      <p:ext uri="{BB962C8B-B14F-4D97-AF65-F5344CB8AC3E}">
        <p14:creationId xmlns:p14="http://schemas.microsoft.com/office/powerpoint/2010/main" val="13023674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_fullbleedimage_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0" y="0"/>
            <a:ext cx="6530891" cy="7561263"/>
          </a:xfrm>
          <a:pattFill prst="wdUpDiag">
            <a:fgClr>
              <a:srgbClr val="E8E8E8"/>
            </a:fgClr>
            <a:bgClr>
              <a:schemeClr val="bg1"/>
            </a:bgClr>
          </a:pattFill>
        </p:spPr>
        <p:txBody>
          <a:bodyPr/>
          <a:lstStyle/>
          <a:p>
            <a:r>
              <a:rPr lang="en-US"/>
              <a:t>Click icon to add picture</a:t>
            </a:r>
            <a:endParaRPr lang="en-GB"/>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6921947" y="1976646"/>
            <a:ext cx="6015358"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6921947" y="1369121"/>
            <a:ext cx="2226496" cy="344358"/>
          </a:xfrm>
          <a:noFill/>
        </p:spPr>
        <p:txBody>
          <a:bodyPr vert="horz" wrap="non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6921947" y="437899"/>
            <a:ext cx="6015358" cy="855132"/>
          </a:xfrm>
        </p:spPr>
        <p:txBody>
          <a:bodyPr/>
          <a:lstStyle/>
          <a:p>
            <a:r>
              <a:rPr lang="en-US"/>
              <a:t>Click to edit Master title style</a:t>
            </a:r>
            <a:endParaRPr lang="en-GB" dirty="0"/>
          </a:p>
        </p:txBody>
      </p:sp>
    </p:spTree>
    <p:extLst>
      <p:ext uri="{BB962C8B-B14F-4D97-AF65-F5344CB8AC3E}">
        <p14:creationId xmlns:p14="http://schemas.microsoft.com/office/powerpoint/2010/main" val="36107556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gram_area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9042099" y="1977118"/>
            <a:ext cx="3896912"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96055" y="1977831"/>
            <a:ext cx="8179363" cy="4274214"/>
          </a:xfrm>
          <a:solidFill>
            <a:srgbClr val="E8E8E8"/>
          </a:solidFill>
        </p:spPr>
        <p:txBody>
          <a:bodyPr/>
          <a:lstStyle>
            <a:lvl1pPr>
              <a:defRPr/>
            </a:lvl1pPr>
          </a:lstStyle>
          <a:p>
            <a:pPr lvl="0"/>
            <a:r>
              <a:rPr lang="en-US" dirty="0"/>
              <a:t>Insert diagram or visual content here</a:t>
            </a:r>
          </a:p>
        </p:txBody>
      </p:sp>
      <p:sp>
        <p:nvSpPr>
          <p:cNvPr id="11" name="Text Placeholder 5">
            <a:extLst>
              <a:ext uri="{FF2B5EF4-FFF2-40B4-BE49-F238E27FC236}">
                <a16:creationId xmlns:a16="http://schemas.microsoft.com/office/drawing/2014/main" id="{B63BB4B1-C751-4EA9-9308-214F2080D300}"/>
              </a:ext>
            </a:extLst>
          </p:cNvPr>
          <p:cNvSpPr>
            <a:spLocks noGrp="1"/>
          </p:cNvSpPr>
          <p:nvPr>
            <p:ph type="body" sz="quarter" idx="15" hasCustomPrompt="1"/>
          </p:nvPr>
        </p:nvSpPr>
        <p:spPr>
          <a:xfrm>
            <a:off x="496054" y="1369121"/>
            <a:ext cx="10297764"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41516230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Fly4">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 name="Title 1"/>
          <p:cNvSpPr>
            <a:spLocks noGrp="1"/>
          </p:cNvSpPr>
          <p:nvPr>
            <p:ph type="ctrTitle" hasCustomPrompt="1"/>
          </p:nvPr>
        </p:nvSpPr>
        <p:spPr bwMode="gray">
          <a:xfrm>
            <a:off x="504000" y="2484000"/>
            <a:ext cx="2363113" cy="553998"/>
          </a:xfrm>
          <a:solidFill>
            <a:schemeClr val="accent3"/>
          </a:solidFill>
        </p:spPr>
        <p:txBody>
          <a:bodyPr wrap="none" lIns="82819" tIns="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69" name="Text Placeholder 68"/>
          <p:cNvSpPr>
            <a:spLocks noGrp="1"/>
          </p:cNvSpPr>
          <p:nvPr>
            <p:ph type="body" sz="quarter" idx="10" hasCustomPrompt="1"/>
          </p:nvPr>
        </p:nvSpPr>
        <p:spPr bwMode="gray">
          <a:xfrm>
            <a:off x="504000" y="3924000"/>
            <a:ext cx="5739731" cy="321627"/>
          </a:xfrm>
        </p:spPr>
        <p:txBody>
          <a:bodyPr vert="horz" wrap="square" lIns="0" tIns="0" rIns="0" bIns="0" rtlCol="0">
            <a:spAutoFit/>
          </a:bodyPr>
          <a:lstStyle>
            <a:lvl1pPr marL="0" indent="0">
              <a:spcBef>
                <a:spcPts val="600"/>
              </a:spcBef>
              <a:buFontTx/>
              <a:buNone/>
              <a:defRPr lang="en-GB" sz="1900" dirty="0">
                <a:solidFill>
                  <a:schemeClr val="bg1"/>
                </a:solidFill>
              </a:defRPr>
            </a:lvl1pPr>
          </a:lstStyle>
          <a:p>
            <a:pPr marL="314080" lvl="0" indent="-314080">
              <a:spcBef>
                <a:spcPts val="1380"/>
              </a:spcBef>
            </a:pPr>
            <a:r>
              <a:rPr lang="en-US" dirty="0"/>
              <a:t>Click to add text</a:t>
            </a:r>
            <a:endParaRPr lang="en-GB" dirty="0"/>
          </a:p>
        </p:txBody>
      </p:sp>
      <p:sp>
        <p:nvSpPr>
          <p:cNvPr id="19" name="Picture Placeholder 7"/>
          <p:cNvSpPr>
            <a:spLocks noGrp="1"/>
          </p:cNvSpPr>
          <p:nvPr>
            <p:ph type="pic" sz="quarter" idx="16" hasCustomPrompt="1"/>
          </p:nvPr>
        </p:nvSpPr>
        <p:spPr>
          <a:xfrm>
            <a:off x="9028678"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grpSp>
      <p:sp>
        <p:nvSpPr>
          <p:cNvPr id="27" name="Text Placeholder 5"/>
          <p:cNvSpPr>
            <a:spLocks noGrp="1"/>
          </p:cNvSpPr>
          <p:nvPr>
            <p:ph type="body" sz="quarter" idx="12" hasCustomPrompt="1"/>
          </p:nvPr>
        </p:nvSpPr>
        <p:spPr>
          <a:xfrm>
            <a:off x="504000" y="3204000"/>
            <a:ext cx="3468056" cy="430887"/>
          </a:xfrm>
          <a:solidFill>
            <a:schemeClr val="bg1"/>
          </a:solidFill>
        </p:spPr>
        <p:txBody>
          <a:bodyPr wrap="none" lIns="72000" tIns="0" bIns="0">
            <a:spAutoFit/>
          </a:bodyPr>
          <a:lstStyle>
            <a:lvl1pPr marL="0" indent="0">
              <a:lnSpc>
                <a:spcPct val="100000"/>
              </a:lnSpc>
              <a:spcBef>
                <a:spcPts val="600"/>
              </a:spcBef>
              <a:spcAft>
                <a:spcPts val="0"/>
              </a:spcAft>
              <a:buNone/>
              <a:defRPr sz="2800" b="1">
                <a:solidFill>
                  <a:sysClr val="windowText" lastClr="000000"/>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2" name="TextBox 21"/>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24" name="TextBox 23"/>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23" name="Picture 22">
            <a:extLst>
              <a:ext uri="{FF2B5EF4-FFF2-40B4-BE49-F238E27FC236}">
                <a16:creationId xmlns:a16="http://schemas.microsoft.com/office/drawing/2014/main" id="{4A8294FC-74E8-4404-97D0-D1C7BCE68C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103171072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left_diagram_area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1976646"/>
            <a:ext cx="3879687"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794364" y="1976645"/>
            <a:ext cx="8175863" cy="4274793"/>
          </a:xfrm>
          <a:solidFill>
            <a:srgbClr val="E8E8E8"/>
          </a:solidFill>
        </p:spPr>
        <p:txBody>
          <a:bodyPr/>
          <a:lstStyle>
            <a:lvl1pPr>
              <a:defRPr sz="1543"/>
            </a:lvl1pPr>
            <a:lvl2pPr>
              <a:defRPr sz="1323"/>
            </a:lvl2pPr>
            <a:lvl3pPr>
              <a:defRPr sz="1323"/>
            </a:lvl3pPr>
            <a:lvl4pPr>
              <a:defRPr sz="1323"/>
            </a:lvl4pPr>
            <a:lvl5pPr>
              <a:defRPr sz="1323"/>
            </a:lvl5pPr>
          </a:lstStyle>
          <a:p>
            <a:pPr lvl="0"/>
            <a:r>
              <a:rPr lang="en-US" dirty="0"/>
              <a:t>Insert diagram or visual content here</a:t>
            </a:r>
          </a:p>
        </p:txBody>
      </p:sp>
      <p:sp>
        <p:nvSpPr>
          <p:cNvPr id="11" name="Text Placeholder 8">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2" name="Text Placeholder 5">
            <a:extLst>
              <a:ext uri="{FF2B5EF4-FFF2-40B4-BE49-F238E27FC236}">
                <a16:creationId xmlns:a16="http://schemas.microsoft.com/office/drawing/2014/main" id="{98FD30A3-E45C-4B79-8B00-57EBF238C59F}"/>
              </a:ext>
            </a:extLst>
          </p:cNvPr>
          <p:cNvSpPr>
            <a:spLocks noGrp="1"/>
          </p:cNvSpPr>
          <p:nvPr>
            <p:ph type="body" sz="quarter" idx="15" hasCustomPrompt="1"/>
          </p:nvPr>
        </p:nvSpPr>
        <p:spPr>
          <a:xfrm>
            <a:off x="496054" y="1369121"/>
            <a:ext cx="10297764"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5011204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wide_right_text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1977118"/>
            <a:ext cx="3895435"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775671" y="1976538"/>
            <a:ext cx="8175862" cy="4274793"/>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96054" y="1369121"/>
            <a:ext cx="10297765"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14284399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wide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9055592" y="1977118"/>
            <a:ext cx="3895435" cy="4274214"/>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96055" y="1976538"/>
            <a:ext cx="8175862" cy="4274793"/>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tx1">
                    <a:lumMod val="75000"/>
                    <a:lumOff val="25000"/>
                  </a:schemeClr>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96054" y="1369121"/>
            <a:ext cx="10297764"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314996399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images_3_summari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96055" y="4534856"/>
            <a:ext cx="3885100" cy="2023490"/>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96055" y="1976537"/>
            <a:ext cx="3884935" cy="235984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780771" y="1976537"/>
            <a:ext cx="3884935" cy="235984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9066599" y="1976537"/>
            <a:ext cx="3884935" cy="235984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5" name="Content 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780689" y="4534856"/>
            <a:ext cx="3885100" cy="2023490"/>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6" name="Content Placeholder 2">
            <a:extLst>
              <a:ext uri="{FF2B5EF4-FFF2-40B4-BE49-F238E27FC236}">
                <a16:creationId xmlns:a16="http://schemas.microsoft.com/office/drawing/2014/main" id="{912710EB-D5BC-4555-8C11-D849D8A58199}"/>
              </a:ext>
            </a:extLst>
          </p:cNvPr>
          <p:cNvSpPr>
            <a:spLocks noGrp="1"/>
          </p:cNvSpPr>
          <p:nvPr>
            <p:ph idx="25" hasCustomPrompt="1"/>
          </p:nvPr>
        </p:nvSpPr>
        <p:spPr>
          <a:xfrm>
            <a:off x="9066599" y="4534856"/>
            <a:ext cx="3885100" cy="2023490"/>
          </a:xfrm>
        </p:spPr>
        <p:txBody>
          <a:bodyPr>
            <a:noAutofit/>
          </a:bodyPr>
          <a:lstStyle>
            <a:lvl1pPr>
              <a:spcBef>
                <a:spcPts val="441"/>
              </a:spcBef>
              <a:defRPr sz="1543">
                <a:solidFill>
                  <a:schemeClr val="tx1"/>
                </a:solidFill>
              </a:defRPr>
            </a:lvl1pPr>
            <a:lvl2pPr>
              <a:spcBef>
                <a:spcPts val="441"/>
              </a:spcBef>
              <a:defRPr sz="1543">
                <a:solidFill>
                  <a:schemeClr val="tx1"/>
                </a:solidFill>
              </a:defRPr>
            </a:lvl2pPr>
            <a:lvl3pPr>
              <a:spcBef>
                <a:spcPts val="441"/>
              </a:spcBef>
              <a:defRPr sz="1543">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7" name="Text Placeholder 5">
            <a:extLst>
              <a:ext uri="{FF2B5EF4-FFF2-40B4-BE49-F238E27FC236}">
                <a16:creationId xmlns:a16="http://schemas.microsoft.com/office/drawing/2014/main" id="{0665A03E-1A5A-4860-A19A-E8030E5810F5}"/>
              </a:ext>
            </a:extLst>
          </p:cNvPr>
          <p:cNvSpPr>
            <a:spLocks noGrp="1"/>
          </p:cNvSpPr>
          <p:nvPr>
            <p:ph type="body" sz="quarter" idx="15" hasCustomPrompt="1"/>
          </p:nvPr>
        </p:nvSpPr>
        <p:spPr>
          <a:xfrm>
            <a:off x="496054" y="1369121"/>
            <a:ext cx="10297764"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5" name="Title 4">
            <a:extLst>
              <a:ext uri="{FF2B5EF4-FFF2-40B4-BE49-F238E27FC236}">
                <a16:creationId xmlns:a16="http://schemas.microsoft.com/office/drawing/2014/main" id="{DB5751CC-11B5-48AF-83ED-77DBABCFF9A3}"/>
              </a:ext>
            </a:extLst>
          </p:cNvPr>
          <p:cNvSpPr>
            <a:spLocks noGrp="1"/>
          </p:cNvSpPr>
          <p:nvPr>
            <p:ph type="title"/>
          </p:nvPr>
        </p:nvSpPr>
        <p:spPr/>
        <p:txBody>
          <a:body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910CBFE0-EF29-4283-82C0-7BE87FF8BF3C}"/>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59220232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lour_4_images_4_summari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6054" y="1985542"/>
            <a:ext cx="2825528" cy="2271443"/>
          </a:xfrm>
          <a:pattFill prst="wdUpDiag">
            <a:fgClr>
              <a:schemeClr val="bg1">
                <a:lumMod val="95000"/>
              </a:schemeClr>
            </a:fgClr>
            <a:bgClr>
              <a:schemeClr val="bg1"/>
            </a:bgClr>
          </a:pattFill>
        </p:spPr>
        <p:txBody>
          <a:bodyPr/>
          <a:lstStyle/>
          <a:p>
            <a:r>
              <a:rPr lang="en-GB" dirty="0"/>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695224" y="1985542"/>
            <a:ext cx="2825528" cy="2271443"/>
          </a:xfrm>
          <a:pattFill prst="wdUpDiag">
            <a:fgClr>
              <a:schemeClr val="bg1">
                <a:lumMod val="95000"/>
              </a:schemeClr>
            </a:fgClr>
            <a:bgClr>
              <a:schemeClr val="bg1"/>
            </a:bgClr>
          </a:pattFill>
        </p:spPr>
        <p:txBody>
          <a:bodyPr/>
          <a:lstStyle/>
          <a:p>
            <a:r>
              <a:rPr lang="en-GB" dirty="0"/>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902206" y="1985542"/>
            <a:ext cx="2825528" cy="2271443"/>
          </a:xfrm>
          <a:pattFill prst="wdUpDiag">
            <a:fgClr>
              <a:schemeClr val="bg1">
                <a:lumMod val="95000"/>
              </a:schemeClr>
            </a:fgClr>
            <a:bgClr>
              <a:schemeClr val="bg1"/>
            </a:bgClr>
          </a:pattFill>
        </p:spPr>
        <p:txBody>
          <a:bodyPr/>
          <a:lstStyle/>
          <a:p>
            <a:r>
              <a:rPr lang="en-GB" dirty="0"/>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10109189" y="1985542"/>
            <a:ext cx="2825528" cy="2271443"/>
          </a:xfrm>
          <a:pattFill prst="wdUpDiag">
            <a:fgClr>
              <a:schemeClr val="bg1">
                <a:lumMod val="95000"/>
              </a:schemeClr>
            </a:fgClr>
            <a:bgClr>
              <a:schemeClr val="bg1"/>
            </a:bgClr>
          </a:pattFill>
        </p:spPr>
        <p:txBody>
          <a:bodyPr/>
          <a:lstStyle/>
          <a:p>
            <a:r>
              <a:rPr lang="en-GB" dirty="0"/>
              <a:t> </a:t>
            </a:r>
          </a:p>
        </p:txBody>
      </p:sp>
      <p:sp>
        <p:nvSpPr>
          <p:cNvPr id="8" name="Content Placeholder 2">
            <a:extLst>
              <a:ext uri="{FF2B5EF4-FFF2-40B4-BE49-F238E27FC236}">
                <a16:creationId xmlns:a16="http://schemas.microsoft.com/office/drawing/2014/main" id="{1F8BA170-026C-4B90-B5B2-B245369E3B17}"/>
              </a:ext>
            </a:extLst>
          </p:cNvPr>
          <p:cNvSpPr>
            <a:spLocks noGrp="1"/>
          </p:cNvSpPr>
          <p:nvPr>
            <p:ph idx="1" hasCustomPrompt="1"/>
          </p:nvPr>
        </p:nvSpPr>
        <p:spPr>
          <a:xfrm>
            <a:off x="496055" y="4574554"/>
            <a:ext cx="2824972" cy="1666989"/>
          </a:xfrm>
        </p:spPr>
        <p:txBody>
          <a:bodyPr>
            <a:noAutofit/>
          </a:bodyPr>
          <a:lstStyle>
            <a:lvl1pPr>
              <a:spcBef>
                <a:spcPts val="441"/>
              </a:spcBef>
              <a:defRPr sz="1543">
                <a:solidFill>
                  <a:schemeClr val="tx1"/>
                </a:solidFill>
              </a:defRPr>
            </a:lvl1pPr>
            <a:lvl2pPr>
              <a:spcBef>
                <a:spcPts val="441"/>
              </a:spcBef>
              <a:defRPr sz="1323">
                <a:solidFill>
                  <a:schemeClr val="tx1"/>
                </a:solidFill>
              </a:defRPr>
            </a:lvl2pPr>
            <a:lvl3pPr>
              <a:spcBef>
                <a:spcPts val="441"/>
              </a:spcBef>
              <a:defRPr sz="1323">
                <a:solidFill>
                  <a:schemeClr val="tx1"/>
                </a:solidFill>
              </a:defRPr>
            </a:lvl3pPr>
            <a:lvl4pPr>
              <a:defRPr>
                <a:solidFill>
                  <a:schemeClr val="bg2"/>
                </a:solidFill>
              </a:defRPr>
            </a:lvl4pPr>
            <a:lvl5pPr>
              <a:defRPr>
                <a:solidFill>
                  <a:schemeClr val="bg2"/>
                </a:solidFill>
              </a:defRPr>
            </a:lvl5pPr>
          </a:lstStyle>
          <a:p>
            <a:pPr lvl="0"/>
            <a:r>
              <a:rPr lang="en-GB" dirty="0"/>
              <a:t>Caption here</a:t>
            </a:r>
          </a:p>
        </p:txBody>
      </p:sp>
      <p:sp>
        <p:nvSpPr>
          <p:cNvPr id="9" name="Content 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696472" y="4574554"/>
            <a:ext cx="2824972" cy="1666989"/>
          </a:xfrm>
        </p:spPr>
        <p:txBody>
          <a:bodyPr>
            <a:noAutofit/>
          </a:bodyPr>
          <a:lstStyle>
            <a:lvl1pPr>
              <a:spcBef>
                <a:spcPts val="441"/>
              </a:spcBef>
              <a:defRPr sz="1543">
                <a:solidFill>
                  <a:schemeClr val="tx1"/>
                </a:solidFill>
              </a:defRPr>
            </a:lvl1pPr>
            <a:lvl2pPr>
              <a:spcBef>
                <a:spcPts val="441"/>
              </a:spcBef>
              <a:defRPr sz="1323">
                <a:solidFill>
                  <a:schemeClr val="tx1"/>
                </a:solidFill>
              </a:defRPr>
            </a:lvl2pPr>
            <a:lvl3pPr>
              <a:spcBef>
                <a:spcPts val="441"/>
              </a:spcBef>
              <a:defRPr sz="1323">
                <a:solidFill>
                  <a:schemeClr val="tx1"/>
                </a:solidFill>
              </a:defRPr>
            </a:lvl3pPr>
            <a:lvl4pPr>
              <a:defRPr>
                <a:solidFill>
                  <a:schemeClr val="bg2"/>
                </a:solidFill>
              </a:defRPr>
            </a:lvl4pPr>
            <a:lvl5pPr>
              <a:defRPr>
                <a:solidFill>
                  <a:schemeClr val="bg2"/>
                </a:solidFill>
              </a:defRPr>
            </a:lvl5pPr>
          </a:lstStyle>
          <a:p>
            <a:pPr lvl="0"/>
            <a:r>
              <a:rPr lang="en-GB" dirty="0"/>
              <a:t>Caption here</a:t>
            </a:r>
          </a:p>
        </p:txBody>
      </p:sp>
      <p:sp>
        <p:nvSpPr>
          <p:cNvPr id="10" name="Content Placeholder 2">
            <a:extLst>
              <a:ext uri="{FF2B5EF4-FFF2-40B4-BE49-F238E27FC236}">
                <a16:creationId xmlns:a16="http://schemas.microsoft.com/office/drawing/2014/main" id="{923258DA-B24D-4726-BEDE-A9FF5A9B32FF}"/>
              </a:ext>
            </a:extLst>
          </p:cNvPr>
          <p:cNvSpPr>
            <a:spLocks noGrp="1"/>
          </p:cNvSpPr>
          <p:nvPr>
            <p:ph idx="26" hasCustomPrompt="1"/>
          </p:nvPr>
        </p:nvSpPr>
        <p:spPr>
          <a:xfrm>
            <a:off x="6918599" y="4574554"/>
            <a:ext cx="2824972" cy="1666989"/>
          </a:xfrm>
        </p:spPr>
        <p:txBody>
          <a:bodyPr>
            <a:noAutofit/>
          </a:bodyPr>
          <a:lstStyle>
            <a:lvl1pPr>
              <a:spcBef>
                <a:spcPts val="441"/>
              </a:spcBef>
              <a:defRPr sz="1543">
                <a:solidFill>
                  <a:schemeClr val="tx1"/>
                </a:solidFill>
              </a:defRPr>
            </a:lvl1pPr>
            <a:lvl2pPr>
              <a:spcBef>
                <a:spcPts val="441"/>
              </a:spcBef>
              <a:defRPr sz="1323">
                <a:solidFill>
                  <a:schemeClr val="tx1"/>
                </a:solidFill>
              </a:defRPr>
            </a:lvl2pPr>
            <a:lvl3pPr>
              <a:spcBef>
                <a:spcPts val="441"/>
              </a:spcBef>
              <a:defRPr sz="1323">
                <a:solidFill>
                  <a:schemeClr val="tx1"/>
                </a:solidFill>
              </a:defRPr>
            </a:lvl3pPr>
            <a:lvl4pPr>
              <a:defRPr>
                <a:solidFill>
                  <a:schemeClr val="bg2"/>
                </a:solidFill>
              </a:defRPr>
            </a:lvl4pPr>
            <a:lvl5pPr>
              <a:defRPr>
                <a:solidFill>
                  <a:schemeClr val="bg2"/>
                </a:solidFill>
              </a:defRPr>
            </a:lvl5pPr>
          </a:lstStyle>
          <a:p>
            <a:pPr lvl="0"/>
            <a:r>
              <a:rPr lang="en-GB" dirty="0"/>
              <a:t>Caption here</a:t>
            </a:r>
          </a:p>
        </p:txBody>
      </p:sp>
      <p:sp>
        <p:nvSpPr>
          <p:cNvPr id="11" name="Content Placeholder 2">
            <a:extLst>
              <a:ext uri="{FF2B5EF4-FFF2-40B4-BE49-F238E27FC236}">
                <a16:creationId xmlns:a16="http://schemas.microsoft.com/office/drawing/2014/main" id="{7729A41C-F3D0-4276-AF16-6EBB4FA68499}"/>
              </a:ext>
            </a:extLst>
          </p:cNvPr>
          <p:cNvSpPr>
            <a:spLocks noGrp="1"/>
          </p:cNvSpPr>
          <p:nvPr>
            <p:ph idx="22" hasCustomPrompt="1"/>
          </p:nvPr>
        </p:nvSpPr>
        <p:spPr>
          <a:xfrm>
            <a:off x="10113538" y="4574554"/>
            <a:ext cx="2824972" cy="1666989"/>
          </a:xfrm>
        </p:spPr>
        <p:txBody>
          <a:bodyPr>
            <a:noAutofit/>
          </a:bodyPr>
          <a:lstStyle>
            <a:lvl1pPr>
              <a:spcBef>
                <a:spcPts val="441"/>
              </a:spcBef>
              <a:defRPr sz="1543">
                <a:solidFill>
                  <a:schemeClr val="tx1"/>
                </a:solidFill>
              </a:defRPr>
            </a:lvl1pPr>
            <a:lvl2pPr>
              <a:spcBef>
                <a:spcPts val="441"/>
              </a:spcBef>
              <a:defRPr sz="1323">
                <a:solidFill>
                  <a:schemeClr val="tx1"/>
                </a:solidFill>
              </a:defRPr>
            </a:lvl2pPr>
            <a:lvl3pPr>
              <a:spcBef>
                <a:spcPts val="441"/>
              </a:spcBef>
              <a:defRPr sz="1323">
                <a:solidFill>
                  <a:schemeClr val="tx1"/>
                </a:solidFill>
              </a:defRPr>
            </a:lvl3pPr>
            <a:lvl4pPr>
              <a:defRPr>
                <a:solidFill>
                  <a:schemeClr val="bg2"/>
                </a:solidFill>
              </a:defRPr>
            </a:lvl4pPr>
            <a:lvl5pPr>
              <a:defRPr>
                <a:solidFill>
                  <a:schemeClr val="bg2"/>
                </a:solidFill>
              </a:defRPr>
            </a:lvl5pPr>
          </a:lstStyle>
          <a:p>
            <a:pPr lvl="0"/>
            <a:r>
              <a:rPr lang="en-GB" dirty="0"/>
              <a:t>Caption here</a:t>
            </a:r>
          </a:p>
        </p:txBody>
      </p:sp>
      <p:sp>
        <p:nvSpPr>
          <p:cNvPr id="14" name="Text Placeholder 5">
            <a:extLst>
              <a:ext uri="{FF2B5EF4-FFF2-40B4-BE49-F238E27FC236}">
                <a16:creationId xmlns:a16="http://schemas.microsoft.com/office/drawing/2014/main" id="{F7D968EA-305C-4683-946E-07A3C4DF490B}"/>
              </a:ext>
            </a:extLst>
          </p:cNvPr>
          <p:cNvSpPr>
            <a:spLocks noGrp="1"/>
          </p:cNvSpPr>
          <p:nvPr>
            <p:ph type="body" sz="quarter" idx="15" hasCustomPrompt="1"/>
          </p:nvPr>
        </p:nvSpPr>
        <p:spPr>
          <a:xfrm>
            <a:off x="496054" y="1369121"/>
            <a:ext cx="10297765" cy="344358"/>
          </a:xfrm>
          <a:noFill/>
        </p:spPr>
        <p:txBody>
          <a:bodyPr vert="horz" wrap="squar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2" name="Title 1">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C7FCA8BC-E18E-4916-9049-F9A3E9A34CDA}"/>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37760984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610225" y="1971581"/>
            <a:ext cx="10341309" cy="2906964"/>
          </a:xfrm>
        </p:spPr>
        <p:txBody>
          <a:bodyPr anchor="t">
            <a:normAutofit/>
          </a:bodyPr>
          <a:lstStyle>
            <a:lvl1pPr marL="0" indent="0">
              <a:buNone/>
              <a:defRPr sz="3086">
                <a:solidFill>
                  <a:schemeClr val="tx1"/>
                </a:solidFill>
              </a:defRPr>
            </a:lvl1pPr>
          </a:lstStyle>
          <a:p>
            <a:pPr lvl="0"/>
            <a:r>
              <a:rPr lang="en-GB" dirty="0"/>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176701158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p:nvPr>
        </p:nvSpPr>
        <p:spPr>
          <a:xfrm>
            <a:off x="0" y="0"/>
            <a:ext cx="13439775" cy="7561263"/>
          </a:xfrm>
          <a:pattFill prst="wdUpDiag">
            <a:fgClr>
              <a:schemeClr val="bg1">
                <a:lumMod val="85000"/>
              </a:schemeClr>
            </a:fgClr>
            <a:bgClr>
              <a:schemeClr val="bg1"/>
            </a:bgClr>
          </a:pattFill>
        </p:spPr>
        <p:txBody>
          <a:bodyPr/>
          <a:lstStyle>
            <a:lvl1pPr algn="ctr">
              <a:defRPr sz="1984" b="1"/>
            </a:lvl1pPr>
          </a:lstStyle>
          <a:p>
            <a:r>
              <a:rPr lang="en-US"/>
              <a:t>Click icon to add media</a:t>
            </a:r>
            <a:endParaRPr lang="en-GB" dirty="0"/>
          </a:p>
        </p:txBody>
      </p:sp>
    </p:spTree>
    <p:extLst>
      <p:ext uri="{BB962C8B-B14F-4D97-AF65-F5344CB8AC3E}">
        <p14:creationId xmlns:p14="http://schemas.microsoft.com/office/powerpoint/2010/main" val="29412245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oured_content_no box">
    <p:bg>
      <p:bgPr>
        <a:solidFill>
          <a:schemeClr val="accent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1C5B7D9D-98FE-46F9-8538-605AD31EFD2B}"/>
              </a:ext>
            </a:extLst>
          </p:cNvPr>
          <p:cNvSpPr>
            <a:spLocks noGrp="1"/>
          </p:cNvSpPr>
          <p:nvPr>
            <p:ph type="body" sz="quarter" idx="18" hasCustomPrompt="1"/>
          </p:nvPr>
        </p:nvSpPr>
        <p:spPr>
          <a:xfrm>
            <a:off x="499249" y="6420991"/>
            <a:ext cx="12432205" cy="137715"/>
          </a:xfrm>
        </p:spPr>
        <p:txBody>
          <a:bodyPr wrap="square" lIns="0" anchor="b">
            <a:spAutoFit/>
          </a:bodyPr>
          <a:lstStyle>
            <a:lvl1pPr marL="0" indent="0" algn="r">
              <a:buNone/>
              <a:defRPr sz="882" b="0" i="1">
                <a:solidFill>
                  <a:schemeClr val="bg1"/>
                </a:solidFill>
              </a:defRPr>
            </a:lvl1pPr>
            <a:lvl2pPr marL="146992" indent="0">
              <a:buNone/>
              <a:defRPr/>
            </a:lvl2pPr>
            <a:lvl3pPr marL="598466" indent="0">
              <a:buNone/>
              <a:defRPr/>
            </a:lvl3pPr>
            <a:lvl4pPr marL="836453" indent="0">
              <a:buNone/>
              <a:defRPr/>
            </a:lvl4pPr>
            <a:lvl5pPr marL="1139186" indent="0">
              <a:buNone/>
              <a:defRPr/>
            </a:lvl5pPr>
          </a:lstStyle>
          <a:p>
            <a:pPr lvl="0"/>
            <a:r>
              <a:rPr lang="en-GB" dirty="0"/>
              <a:t>Base and source info (delete if not necessary)</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FCCAFDDF-4201-41A2-B0B3-5EC7B7AAE819}"/>
              </a:ext>
            </a:extLst>
          </p:cNvPr>
          <p:cNvSpPr txBox="1">
            <a:spLocks/>
          </p:cNvSpPr>
          <p:nvPr userDrawn="1"/>
        </p:nvSpPr>
        <p:spPr>
          <a:xfrm>
            <a:off x="900836" y="7183897"/>
            <a:ext cx="5009385"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82" dirty="0">
                <a:solidFill>
                  <a:schemeClr val="bg1"/>
                </a:solidFill>
              </a:rPr>
              <a:t>© Ipsos | Doc Name | Month Year | Version # | Public | Internal/Client Use Only | Strictly Confidential</a:t>
            </a: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bg1"/>
                </a:solidFill>
                <a:latin typeface="+mj-lt"/>
              </a:defRPr>
            </a:lvl1pPr>
          </a:lstStyle>
          <a:p>
            <a:fld id="{D61AABEC-672F-4B68-B914-690DA978312C}" type="slidenum">
              <a:rPr lang="en-GB" smtClean="0"/>
              <a:pPr/>
              <a:t>‹#›</a:t>
            </a:fld>
            <a:r>
              <a:rPr lang="en-GB" dirty="0"/>
              <a:t>  </a:t>
            </a:r>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824" y="6805455"/>
            <a:ext cx="2001292" cy="496146"/>
          </a:xfrm>
          <a:prstGeom prst="rect">
            <a:avLst/>
          </a:prstGeom>
        </p:spPr>
      </p:pic>
    </p:spTree>
    <p:extLst>
      <p:ext uri="{BB962C8B-B14F-4D97-AF65-F5344CB8AC3E}">
        <p14:creationId xmlns:p14="http://schemas.microsoft.com/office/powerpoint/2010/main" val="207053467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ur_3_imag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6FF85C-83F4-47BF-A4A2-762CD4C5C84B}"/>
              </a:ext>
            </a:extLst>
          </p:cNvPr>
          <p:cNvSpPr/>
          <p:nvPr userDrawn="1"/>
        </p:nvSpPr>
        <p:spPr>
          <a:xfrm>
            <a:off x="9055848" y="0"/>
            <a:ext cx="4383927" cy="7561263"/>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8" tIns="50399" rIns="100798" bIns="50399" numCol="1" spcCol="0" rtlCol="0" fromWordArt="0" anchor="t" anchorCtr="0" forceAA="0" compatLnSpc="1">
            <a:prstTxWarp prst="textNoShape">
              <a:avLst/>
            </a:prstTxWarp>
            <a:noAutofit/>
          </a:bodyPr>
          <a:lstStyle/>
          <a:p>
            <a:pPr algn="l">
              <a:lnSpc>
                <a:spcPct val="110000"/>
              </a:lnSpc>
            </a:pPr>
            <a:endParaRPr lang="en-GB" sz="2646" dirty="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6055" y="1983779"/>
            <a:ext cx="3895436" cy="3583176"/>
          </a:xfrm>
          <a:pattFill prst="wdUpDiag">
            <a:fgClr>
              <a:schemeClr val="bg1">
                <a:lumMod val="95000"/>
              </a:schemeClr>
            </a:fgClr>
            <a:bgClr>
              <a:schemeClr val="bg1"/>
            </a:bgClr>
          </a:pattFill>
        </p:spPr>
        <p:txBody>
          <a:bodyPr/>
          <a:lstStyle/>
          <a:p>
            <a:r>
              <a:rPr lang="en-GB" dirty="0"/>
              <a:t> </a:t>
            </a:r>
          </a:p>
        </p:txBody>
      </p:sp>
      <p:sp>
        <p:nvSpPr>
          <p:cNvPr id="12" name="Espace réservé pour une image  3">
            <a:extLst>
              <a:ext uri="{FF2B5EF4-FFF2-40B4-BE49-F238E27FC236}">
                <a16:creationId xmlns:a16="http://schemas.microsoft.com/office/drawing/2014/main" id="{E1043954-97B2-4040-A670-AE271AC08FC7}"/>
              </a:ext>
            </a:extLst>
          </p:cNvPr>
          <p:cNvSpPr>
            <a:spLocks noGrp="1"/>
          </p:cNvSpPr>
          <p:nvPr>
            <p:ph type="pic" sz="quarter" idx="22" hasCustomPrompt="1"/>
          </p:nvPr>
        </p:nvSpPr>
        <p:spPr>
          <a:xfrm>
            <a:off x="4775931" y="1983779"/>
            <a:ext cx="3895436" cy="3583176"/>
          </a:xfrm>
          <a:pattFill prst="wdUpDiag">
            <a:fgClr>
              <a:schemeClr val="bg1">
                <a:lumMod val="95000"/>
              </a:schemeClr>
            </a:fgClr>
            <a:bgClr>
              <a:schemeClr val="bg1"/>
            </a:bgClr>
          </a:pattFill>
        </p:spPr>
        <p:txBody>
          <a:bodyPr/>
          <a:lstStyle/>
          <a:p>
            <a:r>
              <a:rPr lang="en-GB" dirty="0"/>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9063620" y="1983779"/>
            <a:ext cx="3895436" cy="3583176"/>
          </a:xfrm>
          <a:pattFill prst="wdUpDiag">
            <a:fgClr>
              <a:schemeClr val="bg1">
                <a:lumMod val="95000"/>
              </a:schemeClr>
            </a:fgClr>
            <a:bgClr>
              <a:schemeClr val="bg1"/>
            </a:bgClr>
          </a:pattFill>
        </p:spPr>
        <p:txBody>
          <a:bodyPr/>
          <a:lstStyle/>
          <a:p>
            <a:r>
              <a:rPr lang="en-GB" dirty="0"/>
              <a:t> </a:t>
            </a: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96055" y="1369121"/>
            <a:ext cx="2226496" cy="344358"/>
          </a:xfrm>
          <a:noFill/>
        </p:spPr>
        <p:txBody>
          <a:bodyPr vert="horz" wrap="none" lIns="0" tIns="0" rIns="0" bIns="0" rtlCol="0">
            <a:spAutoFit/>
          </a:bodyPr>
          <a:lstStyle>
            <a:lvl1pPr>
              <a:lnSpc>
                <a:spcPct val="100000"/>
              </a:lnSpc>
              <a:defRPr lang="en-GB" sz="2205" b="1" dirty="0">
                <a:solidFill>
                  <a:schemeClr val="tx2"/>
                </a:solidFill>
              </a:defRPr>
            </a:lvl1pPr>
          </a:lstStyle>
          <a:p>
            <a:pPr lvl="0"/>
            <a:r>
              <a:rPr lang="en-GB" dirty="0"/>
              <a:t>Optional subtitle</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45063E99-A35F-44B6-9054-465C2C8C64DA}"/>
              </a:ext>
            </a:extLst>
          </p:cNvPr>
          <p:cNvSpPr txBox="1">
            <a:spLocks/>
          </p:cNvSpPr>
          <p:nvPr userDrawn="1"/>
        </p:nvSpPr>
        <p:spPr>
          <a:xfrm>
            <a:off x="900836" y="7183897"/>
            <a:ext cx="5009385"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82" dirty="0">
                <a:solidFill>
                  <a:schemeClr val="bg1"/>
                </a:solidFill>
              </a:rPr>
              <a:t>© Ipsos | Doc Name | Month Year | Version # | Public | Internal/Client Use Only | Strictly Confidential</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bg1"/>
                </a:solidFill>
                <a:latin typeface="+mj-lt"/>
              </a:defRPr>
            </a:lvl1pPr>
          </a:lstStyle>
          <a:p>
            <a:fld id="{D61AABEC-672F-4B68-B914-690DA978312C}" type="slidenum">
              <a:rPr lang="en-GB" smtClean="0"/>
              <a:pPr/>
              <a:t>‹#›</a:t>
            </a:fld>
            <a:r>
              <a:rPr lang="en-GB" dirty="0"/>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824" y="6805455"/>
            <a:ext cx="2001292" cy="496146"/>
          </a:xfrm>
          <a:prstGeom prst="rect">
            <a:avLst/>
          </a:prstGeom>
        </p:spPr>
      </p:pic>
    </p:spTree>
    <p:extLst>
      <p:ext uri="{BB962C8B-B14F-4D97-AF65-F5344CB8AC3E}">
        <p14:creationId xmlns:p14="http://schemas.microsoft.com/office/powerpoint/2010/main" val="41269546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D43839-8D9A-40CA-A439-63E1FCB21719}"/>
              </a:ext>
            </a:extLst>
          </p:cNvPr>
          <p:cNvSpPr/>
          <p:nvPr userDrawn="1"/>
        </p:nvSpPr>
        <p:spPr>
          <a:xfrm>
            <a:off x="9055848" y="0"/>
            <a:ext cx="4383927" cy="7561263"/>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8" tIns="50399" rIns="100798" bIns="50399" numCol="1" spcCol="0" rtlCol="0" fromWordArt="0" anchor="t" anchorCtr="0" forceAA="0" compatLnSpc="1">
            <a:prstTxWarp prst="textNoShape">
              <a:avLst/>
            </a:prstTxWarp>
            <a:noAutofit/>
          </a:bodyPr>
          <a:lstStyle/>
          <a:p>
            <a:pPr algn="l">
              <a:lnSpc>
                <a:spcPct val="110000"/>
              </a:lnSpc>
            </a:pPr>
            <a:endParaRPr lang="en-GB" sz="2646" dirty="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496055" y="2860836"/>
            <a:ext cx="8294253" cy="2906964"/>
          </a:xfrm>
        </p:spPr>
        <p:txBody>
          <a:bodyPr anchor="t">
            <a:normAutofit/>
          </a:bodyPr>
          <a:lstStyle>
            <a:lvl1pPr marL="0" indent="0">
              <a:buNone/>
              <a:defRPr sz="3086">
                <a:solidFill>
                  <a:schemeClr val="bg1"/>
                </a:solidFill>
              </a:defRPr>
            </a:lvl1pPr>
          </a:lstStyle>
          <a:p>
            <a:pPr lvl="0"/>
            <a:r>
              <a:rPr lang="en-GB" dirty="0"/>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a:xfrm>
            <a:off x="496054" y="437899"/>
            <a:ext cx="10297765" cy="855132"/>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bg1"/>
                </a:solidFill>
                <a:latin typeface="+mj-lt"/>
              </a:defRPr>
            </a:lvl1pPr>
          </a:lstStyle>
          <a:p>
            <a:fld id="{D61AABEC-672F-4B68-B914-690DA978312C}" type="slidenum">
              <a:rPr lang="en-GB" smtClean="0"/>
              <a:pPr/>
              <a:t>‹#›</a:t>
            </a:fld>
            <a:r>
              <a:rPr lang="en-GB" dirty="0"/>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824" y="6805455"/>
            <a:ext cx="2001292" cy="496146"/>
          </a:xfrm>
          <a:prstGeom prst="rect">
            <a:avLst/>
          </a:prstGeom>
        </p:spPr>
      </p:pic>
    </p:spTree>
    <p:extLst>
      <p:ext uri="{BB962C8B-B14F-4D97-AF65-F5344CB8AC3E}">
        <p14:creationId xmlns:p14="http://schemas.microsoft.com/office/powerpoint/2010/main" val="250367520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Fly5">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79389" y="179387"/>
            <a:ext cx="13101024"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sp>
        <p:nvSpPr>
          <p:cNvPr id="69" name="Text Placeholder 68"/>
          <p:cNvSpPr>
            <a:spLocks noGrp="1"/>
          </p:cNvSpPr>
          <p:nvPr>
            <p:ph type="body" sz="quarter" idx="10" hasCustomPrompt="1"/>
          </p:nvPr>
        </p:nvSpPr>
        <p:spPr bwMode="black">
          <a:xfrm>
            <a:off x="504000" y="5687771"/>
            <a:ext cx="12361600" cy="405255"/>
          </a:xfrm>
        </p:spPr>
        <p:txBody>
          <a:bodyPr wrap="square" lIns="82819" tIns="41410" rIns="82819" bIns="41410">
            <a:sp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88"/>
            <a:ext cx="13079411" cy="3511243"/>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Picture placeholder – insert image here</a:t>
            </a:r>
          </a:p>
        </p:txBody>
      </p:sp>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itle 1"/>
          <p:cNvSpPr>
            <a:spLocks noGrp="1"/>
          </p:cNvSpPr>
          <p:nvPr>
            <p:ph type="ctrTitle" hasCustomPrompt="1"/>
          </p:nvPr>
        </p:nvSpPr>
        <p:spPr bwMode="gray">
          <a:xfrm>
            <a:off x="504000" y="4257863"/>
            <a:ext cx="3756187" cy="553998"/>
          </a:xfrm>
          <a:solidFill>
            <a:schemeClr val="accent3"/>
          </a:solidFill>
        </p:spPr>
        <p:txBody>
          <a:bodyPr wrap="none" lIns="82819" tIns="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04000" y="4944938"/>
            <a:ext cx="3468056" cy="430887"/>
          </a:xfrm>
          <a:solidFill>
            <a:schemeClr val="bg1"/>
          </a:solidFill>
        </p:spPr>
        <p:txBody>
          <a:bodyPr wrap="none" lIns="72000" tIns="0" bIns="0">
            <a:spAutoFit/>
          </a:bodyPr>
          <a:lstStyle>
            <a:lvl1pPr marL="0" indent="0">
              <a:lnSpc>
                <a:spcPct val="100000"/>
              </a:lnSpc>
              <a:spcBef>
                <a:spcPts val="600"/>
              </a:spcBef>
              <a:spcAft>
                <a:spcPts val="0"/>
              </a:spcAft>
              <a:buNone/>
              <a:defRPr sz="2800" b="1">
                <a:solidFill>
                  <a:sysClr val="windowText" lastClr="000000"/>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Rectangle 17"/>
          <p:cNvSpPr/>
          <p:nvPr userDrawn="1"/>
        </p:nvSpPr>
        <p:spPr bwMode="gray">
          <a:xfrm>
            <a:off x="0" y="3690631"/>
            <a:ext cx="13344623"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3" name="TextBox 12"/>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5" name="Picture 14">
            <a:extLst>
              <a:ext uri="{FF2B5EF4-FFF2-40B4-BE49-F238E27FC236}">
                <a16:creationId xmlns:a16="http://schemas.microsoft.com/office/drawing/2014/main" id="{0D99E4A5-325F-419D-98BA-52C14FB1FE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62347699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 white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488243" y="2562155"/>
            <a:ext cx="1734714" cy="1734526"/>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88243" y="1967329"/>
            <a:ext cx="1734714" cy="502061"/>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15" name="Text Placeholder 15">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88243" y="4460901"/>
            <a:ext cx="1734714" cy="2099113"/>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19" name="Picture Placeholder 2">
            <a:extLst>
              <a:ext uri="{FF2B5EF4-FFF2-40B4-BE49-F238E27FC236}">
                <a16:creationId xmlns:a16="http://schemas.microsoft.com/office/drawing/2014/main" id="{AB50A41D-7303-4EC5-A88F-0DEBCCAAC491}"/>
              </a:ext>
            </a:extLst>
          </p:cNvPr>
          <p:cNvSpPr>
            <a:spLocks noGrp="1"/>
          </p:cNvSpPr>
          <p:nvPr>
            <p:ph type="pic" sz="quarter" idx="24"/>
          </p:nvPr>
        </p:nvSpPr>
        <p:spPr>
          <a:xfrm>
            <a:off x="2633810" y="2562155"/>
            <a:ext cx="1734714" cy="1734526"/>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0" name="Text Placeholder 15">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633810" y="1967329"/>
            <a:ext cx="1734714" cy="502061"/>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21" name="Text Placeholder 15">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633810" y="4460901"/>
            <a:ext cx="1734714" cy="2099113"/>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23" name="Picture Placeholder 2">
            <a:extLst>
              <a:ext uri="{FF2B5EF4-FFF2-40B4-BE49-F238E27FC236}">
                <a16:creationId xmlns:a16="http://schemas.microsoft.com/office/drawing/2014/main" id="{9E21ED7F-5AD8-40F3-BB14-A9A4F3348D3F}"/>
              </a:ext>
            </a:extLst>
          </p:cNvPr>
          <p:cNvSpPr>
            <a:spLocks noGrp="1"/>
          </p:cNvSpPr>
          <p:nvPr>
            <p:ph type="pic" sz="quarter" idx="27"/>
          </p:nvPr>
        </p:nvSpPr>
        <p:spPr>
          <a:xfrm>
            <a:off x="4779378" y="2562155"/>
            <a:ext cx="1734714" cy="1734526"/>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4" name="Text Placeholder 15">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779378" y="1967329"/>
            <a:ext cx="1734714" cy="502061"/>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25" name="Text Placeholder 15">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779378" y="4460901"/>
            <a:ext cx="1734714" cy="2099113"/>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26" name="Picture Placeholder 2">
            <a:extLst>
              <a:ext uri="{FF2B5EF4-FFF2-40B4-BE49-F238E27FC236}">
                <a16:creationId xmlns:a16="http://schemas.microsoft.com/office/drawing/2014/main" id="{83AB40FE-E4CF-4BDA-ABA9-D8845CD02FCC}"/>
              </a:ext>
            </a:extLst>
          </p:cNvPr>
          <p:cNvSpPr>
            <a:spLocks noGrp="1"/>
          </p:cNvSpPr>
          <p:nvPr>
            <p:ph type="pic" sz="quarter" idx="30"/>
          </p:nvPr>
        </p:nvSpPr>
        <p:spPr>
          <a:xfrm>
            <a:off x="6924946" y="2575387"/>
            <a:ext cx="1734714" cy="1734526"/>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7" name="Text Placeholder 15">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924946" y="1980561"/>
            <a:ext cx="1734714" cy="502061"/>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28" name="Text Placeholder 15">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924946" y="4474134"/>
            <a:ext cx="1734714" cy="2099113"/>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29" name="Picture Placeholder 2">
            <a:extLst>
              <a:ext uri="{FF2B5EF4-FFF2-40B4-BE49-F238E27FC236}">
                <a16:creationId xmlns:a16="http://schemas.microsoft.com/office/drawing/2014/main" id="{EAF94D1A-98C5-4874-9015-B7AF58D2BA46}"/>
              </a:ext>
            </a:extLst>
          </p:cNvPr>
          <p:cNvSpPr>
            <a:spLocks noGrp="1"/>
          </p:cNvSpPr>
          <p:nvPr>
            <p:ph type="pic" sz="quarter" idx="33"/>
          </p:nvPr>
        </p:nvSpPr>
        <p:spPr>
          <a:xfrm>
            <a:off x="9070513" y="2575387"/>
            <a:ext cx="1734714" cy="1734526"/>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0" name="Text Placeholder 1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9070513" y="1980561"/>
            <a:ext cx="1734714" cy="502061"/>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31" name="Text Placeholder 1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9070513" y="4474134"/>
            <a:ext cx="1734714" cy="2099113"/>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32" name="Picture Placeholder 2">
            <a:extLst>
              <a:ext uri="{FF2B5EF4-FFF2-40B4-BE49-F238E27FC236}">
                <a16:creationId xmlns:a16="http://schemas.microsoft.com/office/drawing/2014/main" id="{4464911A-104B-4D7E-A613-A2D8C8B9252E}"/>
              </a:ext>
            </a:extLst>
          </p:cNvPr>
          <p:cNvSpPr>
            <a:spLocks noGrp="1"/>
          </p:cNvSpPr>
          <p:nvPr>
            <p:ph type="pic" sz="quarter" idx="36"/>
          </p:nvPr>
        </p:nvSpPr>
        <p:spPr>
          <a:xfrm>
            <a:off x="11216080" y="2560486"/>
            <a:ext cx="1734714" cy="1734526"/>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3" name="Text Placeholder 15">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1216080" y="1965661"/>
            <a:ext cx="1734714" cy="502061"/>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34" name="Text Placeholder 15">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1216080" y="4459233"/>
            <a:ext cx="1734714" cy="2099113"/>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5" name="Title 4">
            <a:extLst>
              <a:ext uri="{FF2B5EF4-FFF2-40B4-BE49-F238E27FC236}">
                <a16:creationId xmlns:a16="http://schemas.microsoft.com/office/drawing/2014/main" id="{EFDD40B2-D082-42DF-92D6-EC693ACDE859}"/>
              </a:ext>
            </a:extLst>
          </p:cNvPr>
          <p:cNvSpPr>
            <a:spLocks noGrp="1"/>
          </p:cNvSpPr>
          <p:nvPr>
            <p:ph type="title"/>
          </p:nvPr>
        </p:nvSpPr>
        <p:spPr/>
        <p:txBody>
          <a:bodyPr/>
          <a:lstStyle/>
          <a:p>
            <a:r>
              <a:rPr lang="en-US"/>
              <a:t>Click to edit Master title style</a:t>
            </a:r>
            <a:endParaRPr lang="en-GB"/>
          </a:p>
        </p:txBody>
      </p:sp>
      <p:sp>
        <p:nvSpPr>
          <p:cNvPr id="36" name="Slide Number Placeholder 15">
            <a:extLst>
              <a:ext uri="{FF2B5EF4-FFF2-40B4-BE49-F238E27FC236}">
                <a16:creationId xmlns:a16="http://schemas.microsoft.com/office/drawing/2014/main" id="{DFFBBC18-CDF1-406F-A4A7-B89B333F2BF6}"/>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84390172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Empty">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6719888" y="0"/>
            <a:ext cx="6731243"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5" dirty="0"/>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3365" y="6805455"/>
            <a:ext cx="2001292" cy="496146"/>
          </a:xfrm>
          <a:prstGeom prst="rect">
            <a:avLst/>
          </a:prstGeom>
        </p:spPr>
      </p:pic>
    </p:spTree>
    <p:extLst>
      <p:ext uri="{BB962C8B-B14F-4D97-AF65-F5344CB8AC3E}">
        <p14:creationId xmlns:p14="http://schemas.microsoft.com/office/powerpoint/2010/main" val="42839381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316037" y="3110550"/>
            <a:ext cx="12158986" cy="1340163"/>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5"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5215691" y="3815838"/>
            <a:ext cx="10145420" cy="1340163"/>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5" dirty="0"/>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64236" y="3395731"/>
            <a:ext cx="2600106" cy="1666278"/>
          </a:xfrm>
        </p:spPr>
        <p:txBody>
          <a:bodyPr/>
          <a:lstStyle>
            <a:lvl1pPr>
              <a:spcBef>
                <a:spcPts val="0"/>
              </a:spcBef>
              <a:spcAft>
                <a:spcPts val="0"/>
              </a:spcAft>
              <a:defRPr sz="1323">
                <a:solidFill>
                  <a:schemeClr val="bg1"/>
                </a:solidFill>
              </a:defRPr>
            </a:lvl1pPr>
            <a:lvl2pPr>
              <a:defRPr sz="1323">
                <a:solidFill>
                  <a:schemeClr val="bg1"/>
                </a:solidFill>
              </a:defRPr>
            </a:lvl2pPr>
            <a:lvl3pPr>
              <a:defRPr sz="1323">
                <a:solidFill>
                  <a:schemeClr val="bg1"/>
                </a:solidFill>
              </a:defRPr>
            </a:lvl3pPr>
            <a:lvl4pPr>
              <a:defRPr sz="1323">
                <a:solidFill>
                  <a:schemeClr val="bg1"/>
                </a:solidFill>
              </a:defRPr>
            </a:lvl4pPr>
            <a:lvl5pPr>
              <a:defRPr sz="1323">
                <a:solidFill>
                  <a:schemeClr val="bg1"/>
                </a:solidFill>
              </a:defRPr>
            </a:lvl5pPr>
          </a:lstStyle>
          <a:p>
            <a:pPr lvl="0"/>
            <a:r>
              <a:rPr lang="en-US" dirty="0"/>
              <a:t>Name:</a:t>
            </a:r>
          </a:p>
          <a:p>
            <a:pPr lvl="0"/>
            <a:r>
              <a:rPr lang="en-US" dirty="0"/>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13385" y="3395731"/>
            <a:ext cx="2600106" cy="1666278"/>
          </a:xfrm>
        </p:spPr>
        <p:txBody>
          <a:bodyPr/>
          <a:lstStyle>
            <a:lvl1pPr>
              <a:spcBef>
                <a:spcPts val="0"/>
              </a:spcBef>
              <a:spcAft>
                <a:spcPts val="0"/>
              </a:spcAft>
              <a:defRPr sz="1323">
                <a:solidFill>
                  <a:schemeClr val="bg1"/>
                </a:solidFill>
              </a:defRPr>
            </a:lvl1pPr>
            <a:lvl2pPr>
              <a:defRPr sz="1323">
                <a:solidFill>
                  <a:schemeClr val="bg1"/>
                </a:solidFill>
              </a:defRPr>
            </a:lvl2pPr>
            <a:lvl3pPr>
              <a:defRPr sz="1323">
                <a:solidFill>
                  <a:schemeClr val="bg1"/>
                </a:solidFill>
              </a:defRPr>
            </a:lvl3pPr>
            <a:lvl4pPr>
              <a:defRPr sz="1323">
                <a:solidFill>
                  <a:schemeClr val="bg1"/>
                </a:solidFill>
              </a:defRPr>
            </a:lvl4pPr>
            <a:lvl5pPr>
              <a:defRPr sz="1323">
                <a:solidFill>
                  <a:schemeClr val="bg1"/>
                </a:solidFill>
              </a:defRPr>
            </a:lvl5pPr>
          </a:lstStyle>
          <a:p>
            <a:pPr lvl="0"/>
            <a:r>
              <a:rPr lang="en-US" dirty="0"/>
              <a:t>Name:</a:t>
            </a:r>
          </a:p>
          <a:p>
            <a:pPr lvl="0"/>
            <a:r>
              <a:rPr lang="en-US" dirty="0"/>
              <a:t>Details:</a:t>
            </a:r>
          </a:p>
        </p:txBody>
      </p:sp>
      <p:pic>
        <p:nvPicPr>
          <p:cNvPr id="8" name="Picture 7">
            <a:extLst>
              <a:ext uri="{FF2B5EF4-FFF2-40B4-BE49-F238E27FC236}">
                <a16:creationId xmlns:a16="http://schemas.microsoft.com/office/drawing/2014/main" id="{671621F4-FE9A-4C91-A28D-2090A86E2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823" y="6711991"/>
            <a:ext cx="2378293" cy="589610"/>
          </a:xfrm>
          <a:prstGeom prst="rect">
            <a:avLst/>
          </a:prstGeom>
        </p:spPr>
      </p:pic>
    </p:spTree>
    <p:extLst>
      <p:ext uri="{BB962C8B-B14F-4D97-AF65-F5344CB8AC3E}">
        <p14:creationId xmlns:p14="http://schemas.microsoft.com/office/powerpoint/2010/main" val="36228570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9055848" y="0"/>
            <a:ext cx="4383927" cy="7561263"/>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8" tIns="50399" rIns="100798" bIns="50399" numCol="1" spcCol="0" rtlCol="0" fromWordArt="0" anchor="t" anchorCtr="0" forceAA="0" compatLnSpc="1">
            <a:prstTxWarp prst="textNoShape">
              <a:avLst/>
            </a:prstTxWarp>
            <a:noAutofit/>
          </a:bodyPr>
          <a:lstStyle/>
          <a:p>
            <a:pPr algn="l">
              <a:lnSpc>
                <a:spcPct val="110000"/>
              </a:lnSpc>
            </a:pPr>
            <a:endParaRPr lang="en-GB" sz="2646" dirty="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824" y="6805455"/>
            <a:ext cx="2001292" cy="496146"/>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576869" y="-7060"/>
            <a:ext cx="9872096" cy="7596865"/>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dirty="0"/>
              <a:t>Click icon to </a:t>
            </a:r>
            <a:br>
              <a:rPr lang="en-US" dirty="0"/>
            </a:br>
            <a:r>
              <a:rPr lang="en-US" dirty="0"/>
              <a:t>add picture</a:t>
            </a:r>
            <a:endParaRPr lang="en-GB" dirty="0"/>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64236" y="3395731"/>
            <a:ext cx="2600106" cy="1666278"/>
          </a:xfrm>
        </p:spPr>
        <p:txBody>
          <a:bodyPr/>
          <a:lstStyle>
            <a:lvl1pPr>
              <a:spcBef>
                <a:spcPts val="0"/>
              </a:spcBef>
              <a:spcAft>
                <a:spcPts val="0"/>
              </a:spcAft>
              <a:defRPr sz="1323">
                <a:solidFill>
                  <a:schemeClr val="bg1"/>
                </a:solidFill>
              </a:defRPr>
            </a:lvl1pPr>
            <a:lvl2pPr>
              <a:defRPr sz="1323">
                <a:solidFill>
                  <a:schemeClr val="bg1"/>
                </a:solidFill>
              </a:defRPr>
            </a:lvl2pPr>
            <a:lvl3pPr>
              <a:defRPr sz="1323">
                <a:solidFill>
                  <a:schemeClr val="bg1"/>
                </a:solidFill>
              </a:defRPr>
            </a:lvl3pPr>
            <a:lvl4pPr>
              <a:defRPr sz="1323">
                <a:solidFill>
                  <a:schemeClr val="bg1"/>
                </a:solidFill>
              </a:defRPr>
            </a:lvl4pPr>
            <a:lvl5pPr>
              <a:defRPr sz="1323">
                <a:solidFill>
                  <a:schemeClr val="bg1"/>
                </a:solidFill>
              </a:defRPr>
            </a:lvl5pPr>
          </a:lstStyle>
          <a:p>
            <a:pPr lvl="0"/>
            <a:r>
              <a:rPr lang="en-US" dirty="0"/>
              <a:t>Name:</a:t>
            </a:r>
          </a:p>
          <a:p>
            <a:pPr lvl="0"/>
            <a:r>
              <a:rPr lang="en-US" dirty="0"/>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713385" y="3395731"/>
            <a:ext cx="2600106" cy="1666278"/>
          </a:xfrm>
        </p:spPr>
        <p:txBody>
          <a:bodyPr/>
          <a:lstStyle>
            <a:lvl1pPr>
              <a:spcBef>
                <a:spcPts val="0"/>
              </a:spcBef>
              <a:spcAft>
                <a:spcPts val="0"/>
              </a:spcAft>
              <a:defRPr sz="1323">
                <a:solidFill>
                  <a:schemeClr val="bg1"/>
                </a:solidFill>
              </a:defRPr>
            </a:lvl1pPr>
            <a:lvl2pPr>
              <a:defRPr sz="1323">
                <a:solidFill>
                  <a:schemeClr val="bg1"/>
                </a:solidFill>
              </a:defRPr>
            </a:lvl2pPr>
            <a:lvl3pPr>
              <a:defRPr sz="1323">
                <a:solidFill>
                  <a:schemeClr val="bg1"/>
                </a:solidFill>
              </a:defRPr>
            </a:lvl3pPr>
            <a:lvl4pPr>
              <a:defRPr sz="1323">
                <a:solidFill>
                  <a:schemeClr val="bg1"/>
                </a:solidFill>
              </a:defRPr>
            </a:lvl4pPr>
            <a:lvl5pPr>
              <a:defRPr sz="1323">
                <a:solidFill>
                  <a:schemeClr val="bg1"/>
                </a:solidFill>
              </a:defRPr>
            </a:lvl5pPr>
          </a:lstStyle>
          <a:p>
            <a:pPr lvl="0"/>
            <a:r>
              <a:rPr lang="en-US" dirty="0"/>
              <a:t>Name:</a:t>
            </a:r>
          </a:p>
          <a:p>
            <a:pPr lvl="0"/>
            <a:r>
              <a:rPr lang="en-US" dirty="0"/>
              <a:t>Details:</a:t>
            </a:r>
          </a:p>
        </p:txBody>
      </p:sp>
    </p:spTree>
    <p:extLst>
      <p:ext uri="{BB962C8B-B14F-4D97-AF65-F5344CB8AC3E}">
        <p14:creationId xmlns:p14="http://schemas.microsoft.com/office/powerpoint/2010/main" val="2709312540"/>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96054" y="437899"/>
            <a:ext cx="10297766" cy="855132"/>
          </a:xfrm>
        </p:spPr>
        <p:txBody>
          <a:bodyPr/>
          <a:lstStyle/>
          <a:p>
            <a:r>
              <a:rPr lang="en-US"/>
              <a:t>Click to edit Master title style</a:t>
            </a:r>
            <a:endParaRPr lang="en-GB" dirty="0"/>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216323560"/>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96054" y="437899"/>
            <a:ext cx="10297766" cy="855132"/>
          </a:xfrm>
        </p:spPr>
        <p:txBody>
          <a:bodyPr/>
          <a:lstStyle/>
          <a:p>
            <a:r>
              <a:rPr lang="en-US"/>
              <a:t>Click to edit Master title style</a:t>
            </a:r>
            <a:endParaRPr lang="en-GB" dirty="0"/>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96053" y="6247089"/>
            <a:ext cx="12455480" cy="316803"/>
          </a:xfrm>
        </p:spPr>
        <p:txBody>
          <a:bodyPr anchor="t"/>
          <a:lstStyle>
            <a:lvl1pPr algn="l">
              <a:defRPr sz="1543" i="1"/>
            </a:lvl1pPr>
          </a:lstStyle>
          <a:p>
            <a:pPr lvl="0"/>
            <a:r>
              <a:rPr lang="en-US" dirty="0"/>
              <a:t>Base and source:</a:t>
            </a:r>
          </a:p>
        </p:txBody>
      </p:sp>
    </p:spTree>
    <p:extLst>
      <p:ext uri="{BB962C8B-B14F-4D97-AF65-F5344CB8AC3E}">
        <p14:creationId xmlns:p14="http://schemas.microsoft.com/office/powerpoint/2010/main" val="1536283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Picture Placeholder 4"/>
          <p:cNvSpPr>
            <a:spLocks noGrp="1" noChangeAspect="1"/>
          </p:cNvSpPr>
          <p:nvPr>
            <p:ph type="pic" sz="quarter" idx="11" hasCustomPrompt="1"/>
          </p:nvPr>
        </p:nvSpPr>
        <p:spPr>
          <a:xfrm>
            <a:off x="179388" y="179388"/>
            <a:ext cx="13093700" cy="7200900"/>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600" baseline="0" dirty="0"/>
            </a:lvl1pPr>
          </a:lstStyle>
          <a:p>
            <a:pPr marL="0" lvl="0" indent="0">
              <a:buNone/>
            </a:pPr>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04000" y="2478447"/>
            <a:ext cx="4147527" cy="677108"/>
          </a:xfrm>
          <a:solidFill>
            <a:schemeClr val="accent3"/>
          </a:solidFill>
        </p:spPr>
        <p:txBody>
          <a:bodyPr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2</a:t>
            </a:r>
          </a:p>
        </p:txBody>
      </p:sp>
      <p:sp>
        <p:nvSpPr>
          <p:cNvPr id="14" name="Text Placeholder 8"/>
          <p:cNvSpPr>
            <a:spLocks noGrp="1"/>
          </p:cNvSpPr>
          <p:nvPr>
            <p:ph type="body" sz="quarter" idx="14" hasCustomPrompt="1"/>
          </p:nvPr>
        </p:nvSpPr>
        <p:spPr>
          <a:xfrm>
            <a:off x="504000" y="3273555"/>
            <a:ext cx="4147527" cy="677108"/>
          </a:xfrm>
          <a:solidFill>
            <a:schemeClr val="accent3"/>
          </a:solidFill>
        </p:spPr>
        <p:txBody>
          <a:bodyPr vert="horz"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stStyle>
          <a:p>
            <a:pPr lvl="0">
              <a:spcBef>
                <a:spcPct val="0"/>
              </a:spcBef>
              <a:buNone/>
            </a:pPr>
            <a:r>
              <a:rPr lang="en-US" dirty="0"/>
              <a:t>Sentence line 3</a:t>
            </a:r>
          </a:p>
        </p:txBody>
      </p:sp>
      <p:sp>
        <p:nvSpPr>
          <p:cNvPr id="17" name="Text Placeholder 13"/>
          <p:cNvSpPr>
            <a:spLocks noGrp="1"/>
          </p:cNvSpPr>
          <p:nvPr>
            <p:ph type="body" sz="quarter" idx="15" hasCustomPrompt="1"/>
          </p:nvPr>
        </p:nvSpPr>
        <p:spPr>
          <a:xfrm>
            <a:off x="504000" y="4068663"/>
            <a:ext cx="4147527" cy="677108"/>
          </a:xfrm>
          <a:solidFill>
            <a:schemeClr val="accent3"/>
          </a:solidFill>
        </p:spPr>
        <p:txBody>
          <a:bodyPr vert="horz" wrap="none" lIns="72000" tIns="0" rIns="72000" bIns="0" rtlCol="0" anchor="ctr">
            <a:spAutoFit/>
          </a:bodyPr>
          <a:lstStyle>
            <a:lvl1pPr marL="0" indent="0" algn="l">
              <a:lnSpc>
                <a:spcPct val="100000"/>
              </a:lnSpc>
              <a:buFontTx/>
              <a:buNone/>
              <a:defRPr lang="en-US" sz="44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lvl="0">
              <a:spcBef>
                <a:spcPct val="0"/>
              </a:spcBef>
              <a:buNone/>
            </a:pPr>
            <a:r>
              <a:rPr lang="en-US" dirty="0"/>
              <a:t>Sentence line 4</a:t>
            </a:r>
          </a:p>
        </p:txBody>
      </p:sp>
      <p:sp>
        <p:nvSpPr>
          <p:cNvPr id="18" name="Text Placeholder 5"/>
          <p:cNvSpPr>
            <a:spLocks noGrp="1"/>
          </p:cNvSpPr>
          <p:nvPr>
            <p:ph type="body" sz="quarter" idx="16" hasCustomPrompt="1"/>
          </p:nvPr>
        </p:nvSpPr>
        <p:spPr>
          <a:xfrm>
            <a:off x="504000" y="1683339"/>
            <a:ext cx="4147527" cy="677108"/>
          </a:xfrm>
          <a:solidFill>
            <a:schemeClr val="accent3"/>
          </a:solidFill>
        </p:spPr>
        <p:txBody>
          <a:bodyPr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1" name="TextBox 10"/>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5" name="TextBox 14"/>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2" name="Picture 11">
            <a:extLst>
              <a:ext uri="{FF2B5EF4-FFF2-40B4-BE49-F238E27FC236}">
                <a16:creationId xmlns:a16="http://schemas.microsoft.com/office/drawing/2014/main" id="{8EBDDEA5-ADA4-4508-B5C8-B63E230AFC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 Placeholder 5"/>
          <p:cNvSpPr>
            <a:spLocks noGrp="1"/>
          </p:cNvSpPr>
          <p:nvPr>
            <p:ph type="body" sz="quarter" idx="13" hasCustomPrompt="1"/>
          </p:nvPr>
        </p:nvSpPr>
        <p:spPr>
          <a:xfrm>
            <a:off x="504000" y="2478447"/>
            <a:ext cx="4147527" cy="677108"/>
          </a:xfrm>
          <a:solidFill>
            <a:schemeClr val="accent3"/>
          </a:solidFill>
        </p:spPr>
        <p:txBody>
          <a:bodyPr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marL="571500" lvl="0" indent="-571500">
              <a:spcBef>
                <a:spcPct val="0"/>
              </a:spcBef>
            </a:pPr>
            <a:r>
              <a:rPr lang="en-US" dirty="0"/>
              <a:t>Sentence line 2</a:t>
            </a:r>
          </a:p>
        </p:txBody>
      </p:sp>
      <p:sp>
        <p:nvSpPr>
          <p:cNvPr id="13" name="Text Placeholder 8"/>
          <p:cNvSpPr>
            <a:spLocks noGrp="1"/>
          </p:cNvSpPr>
          <p:nvPr>
            <p:ph type="body" sz="quarter" idx="14" hasCustomPrompt="1"/>
          </p:nvPr>
        </p:nvSpPr>
        <p:spPr>
          <a:xfrm>
            <a:off x="504000" y="3273555"/>
            <a:ext cx="4147527" cy="677108"/>
          </a:xfrm>
          <a:solidFill>
            <a:schemeClr val="accent3"/>
          </a:solidFill>
        </p:spPr>
        <p:txBody>
          <a:bodyPr vert="horz"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stStyle>
          <a:p>
            <a:pPr marL="571500" lvl="0" indent="-571500">
              <a:spcBef>
                <a:spcPct val="0"/>
              </a:spcBef>
            </a:pPr>
            <a:r>
              <a:rPr lang="en-US" dirty="0"/>
              <a:t>Sentence line 3</a:t>
            </a:r>
          </a:p>
        </p:txBody>
      </p:sp>
      <p:sp>
        <p:nvSpPr>
          <p:cNvPr id="14" name="Text Placeholder 13"/>
          <p:cNvSpPr>
            <a:spLocks noGrp="1"/>
          </p:cNvSpPr>
          <p:nvPr>
            <p:ph type="body" sz="quarter" idx="15" hasCustomPrompt="1"/>
          </p:nvPr>
        </p:nvSpPr>
        <p:spPr>
          <a:xfrm>
            <a:off x="504000" y="4068663"/>
            <a:ext cx="4147527" cy="677108"/>
          </a:xfrm>
          <a:solidFill>
            <a:schemeClr val="accent3"/>
          </a:solidFill>
        </p:spPr>
        <p:txBody>
          <a:bodyPr vert="horz" wrap="none" lIns="72000" tIns="0" rIns="72000" bIns="0" rtlCol="0" anchor="ctr">
            <a:spAutoFit/>
          </a:bodyPr>
          <a:lstStyle>
            <a:lvl1pPr marL="0" indent="0" algn="l">
              <a:lnSpc>
                <a:spcPct val="100000"/>
              </a:lnSpc>
              <a:buFontTx/>
              <a:buNone/>
              <a:defRPr lang="en-US" sz="44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571500" lvl="0" indent="-571500">
              <a:spcBef>
                <a:spcPct val="0"/>
              </a:spcBef>
            </a:pPr>
            <a:r>
              <a:rPr lang="en-US" dirty="0"/>
              <a:t>Sentence line 4</a:t>
            </a:r>
          </a:p>
        </p:txBody>
      </p:sp>
      <p:sp>
        <p:nvSpPr>
          <p:cNvPr id="19" name="Text Placeholder 5"/>
          <p:cNvSpPr>
            <a:spLocks noGrp="1"/>
          </p:cNvSpPr>
          <p:nvPr>
            <p:ph type="body" sz="quarter" idx="16" hasCustomPrompt="1"/>
          </p:nvPr>
        </p:nvSpPr>
        <p:spPr>
          <a:xfrm>
            <a:off x="504000" y="1683339"/>
            <a:ext cx="4147527" cy="677108"/>
          </a:xfrm>
          <a:solidFill>
            <a:schemeClr val="accent3"/>
          </a:solidFill>
        </p:spPr>
        <p:txBody>
          <a:bodyPr wrap="none" lIns="72000" tIns="0" rIns="72000" bIns="0" rtlCol="0" anchor="ctr">
            <a:spAutoFit/>
          </a:bodyPr>
          <a:lstStyle>
            <a:lvl1pPr marL="0" indent="0" algn="l">
              <a:lnSpc>
                <a:spcPct val="100000"/>
              </a:lnSpc>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marL="571500" lvl="0" indent="-571500">
              <a:spcBef>
                <a:spcPct val="0"/>
              </a:spcBef>
            </a:pPr>
            <a:r>
              <a:rPr lang="en-US" dirty="0"/>
              <a:t>Sentence line 1</a:t>
            </a:r>
          </a:p>
        </p:txBody>
      </p:sp>
      <p:sp>
        <p:nvSpPr>
          <p:cNvPr id="11" name="TextBox 10"/>
          <p:cNvSpPr txBox="1"/>
          <p:nvPr userDrawn="1"/>
        </p:nvSpPr>
        <p:spPr bwMode="gray">
          <a:xfrm>
            <a:off x="504000" y="7377947"/>
            <a:ext cx="6153433" cy="180975"/>
          </a:xfrm>
          <a:prstGeom prst="rect">
            <a:avLst/>
          </a:prstGeom>
          <a:noFill/>
        </p:spPr>
        <p:txBody>
          <a:bodyPr wrap="none" lIns="0" tIns="0" rIns="0" bIns="0" rtlCol="0" anchor="ctr">
            <a:noAutofit/>
          </a:bodyPr>
          <a:lstStyle/>
          <a:p>
            <a:r>
              <a:rPr lang="en-GB" sz="700" dirty="0">
                <a:solidFill>
                  <a:schemeClr val="tx1"/>
                </a:solidFill>
                <a:latin typeface="Segoe UI" panose="020B0502040204020203" pitchFamily="34" charset="0"/>
              </a:rPr>
              <a:t>18-080123-01 Unbound Immigration Issues Index | December 2018 | Version 1 | Internal Use Only</a:t>
            </a:r>
          </a:p>
        </p:txBody>
      </p:sp>
      <p:sp>
        <p:nvSpPr>
          <p:cNvPr id="15" name="TextBox 14"/>
          <p:cNvSpPr txBox="1"/>
          <p:nvPr userDrawn="1"/>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mn-lt"/>
              </a:rPr>
              <a:pPr algn="r">
                <a:lnSpc>
                  <a:spcPct val="110000"/>
                </a:lnSpc>
                <a:spcBef>
                  <a:spcPts val="2760"/>
                </a:spcBef>
                <a:buClr>
                  <a:schemeClr val="bg2"/>
                </a:buClr>
              </a:pPr>
              <a:t>‹#›</a:t>
            </a:fld>
            <a:endParaRPr lang="en-GB" sz="900" dirty="0">
              <a:solidFill>
                <a:schemeClr val="tx1"/>
              </a:solidFill>
              <a:latin typeface="+mn-lt"/>
            </a:endParaRPr>
          </a:p>
        </p:txBody>
      </p:sp>
      <p:pic>
        <p:nvPicPr>
          <p:cNvPr id="10" name="Picture 9">
            <a:extLst>
              <a:ext uri="{FF2B5EF4-FFF2-40B4-BE49-F238E27FC236}">
                <a16:creationId xmlns:a16="http://schemas.microsoft.com/office/drawing/2014/main" id="{ACF7C9DE-5C30-4060-B4D1-1ACDB84C42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Tree>
    <p:extLst>
      <p:ext uri="{BB962C8B-B14F-4D97-AF65-F5344CB8AC3E}">
        <p14:creationId xmlns:p14="http://schemas.microsoft.com/office/powerpoint/2010/main" val="73021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theme" Target="../theme/theme2.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image" Target="../media/image4.emf"/><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bwMode="gray">
          <a:xfrm>
            <a:off x="179390" y="179389"/>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panose="020B0502040204020203" pitchFamily="34" charset="0"/>
            </a:endParaRPr>
          </a:p>
        </p:txBody>
      </p:sp>
      <p:pic>
        <p:nvPicPr>
          <p:cNvPr id="7" name="Picture 6">
            <a:extLst>
              <a:ext uri="{FF2B5EF4-FFF2-40B4-BE49-F238E27FC236}">
                <a16:creationId xmlns:a16="http://schemas.microsoft.com/office/drawing/2014/main" id="{F9A97833-766C-4C22-9442-3FD519AFE991}"/>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504000" y="6692894"/>
            <a:ext cx="423288" cy="385200"/>
          </a:xfrm>
          <a:prstGeom prst="rect">
            <a:avLst/>
          </a:prstGeom>
        </p:spPr>
      </p:pic>
      <p:sp>
        <p:nvSpPr>
          <p:cNvPr id="4" name="TextBox 3"/>
          <p:cNvSpPr txBox="1"/>
          <p:nvPr/>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bg1"/>
                </a:solidFill>
                <a:latin typeface="+mn-lt"/>
              </a:rPr>
              <a:pPr algn="r">
                <a:lnSpc>
                  <a:spcPct val="110000"/>
                </a:lnSpc>
                <a:spcBef>
                  <a:spcPts val="2760"/>
                </a:spcBef>
                <a:buClr>
                  <a:schemeClr val="bg2"/>
                </a:buClr>
              </a:pPr>
              <a:t>‹#›</a:t>
            </a:fld>
            <a:endParaRPr lang="en-GB" sz="900" dirty="0">
              <a:solidFill>
                <a:schemeClr val="bg1"/>
              </a:solidFill>
              <a:latin typeface="+mn-lt"/>
            </a:endParaRPr>
          </a:p>
        </p:txBody>
      </p:sp>
      <p:sp>
        <p:nvSpPr>
          <p:cNvPr id="2" name="Title Placeholder 1"/>
          <p:cNvSpPr>
            <a:spLocks noGrp="1"/>
          </p:cNvSpPr>
          <p:nvPr>
            <p:ph type="title"/>
          </p:nvPr>
        </p:nvSpPr>
        <p:spPr bwMode="gray">
          <a:xfrm>
            <a:off x="504000" y="504000"/>
            <a:ext cx="3756187" cy="553998"/>
          </a:xfrm>
          <a:prstGeom prst="rect">
            <a:avLst/>
          </a:prstGeom>
          <a:solidFill>
            <a:schemeClr val="accent3"/>
          </a:solidFill>
        </p:spPr>
        <p:txBody>
          <a:bodyPr wrap="none" lIns="82819" tIns="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03999" y="1548000"/>
            <a:ext cx="12443515" cy="4968688"/>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p:nvSpPr>
        <p:spPr bwMode="gray">
          <a:xfrm>
            <a:off x="504000" y="7380294"/>
            <a:ext cx="4896000" cy="180975"/>
          </a:xfrm>
          <a:prstGeom prst="rect">
            <a:avLst/>
          </a:prstGeom>
          <a:noFill/>
        </p:spPr>
        <p:txBody>
          <a:bodyPr wrap="none" lIns="0" tIns="0" rIns="0" bIns="0" rtlCol="0" anchor="ctr">
            <a:noAutofit/>
          </a:bodyPr>
          <a:lstStyle/>
          <a:p>
            <a:r>
              <a:rPr lang="en-GB" sz="700" dirty="0">
                <a:solidFill>
                  <a:schemeClr val="bg1"/>
                </a:solidFill>
                <a:latin typeface="+mn-lt"/>
              </a:rPr>
              <a:t>Attitudes towards Immigration | Wave 13 | March 2022 | Version 1 | PUBLIC</a:t>
            </a:r>
          </a:p>
        </p:txBody>
      </p:sp>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875" r:id="rId5"/>
    <p:sldLayoutId id="2147483874" r:id="rId6"/>
    <p:sldLayoutId id="2147483883" r:id="rId7"/>
    <p:sldLayoutId id="2147483671" r:id="rId8"/>
    <p:sldLayoutId id="2147483672" r:id="rId9"/>
    <p:sldLayoutId id="2147484053" r:id="rId10"/>
    <p:sldLayoutId id="2147484052" r:id="rId11"/>
    <p:sldLayoutId id="2147483882" r:id="rId12"/>
    <p:sldLayoutId id="2147484050" r:id="rId13"/>
    <p:sldLayoutId id="2147484051" r:id="rId14"/>
    <p:sldLayoutId id="2147483915" r:id="rId15"/>
    <p:sldLayoutId id="2147484054" r:id="rId16"/>
    <p:sldLayoutId id="2147483682" r:id="rId17"/>
    <p:sldLayoutId id="2147483674" r:id="rId18"/>
    <p:sldLayoutId id="2147483677" r:id="rId19"/>
    <p:sldLayoutId id="2147483778" r:id="rId20"/>
    <p:sldLayoutId id="2147483896" r:id="rId21"/>
    <p:sldLayoutId id="2147483905" r:id="rId22"/>
    <p:sldLayoutId id="2147483906" r:id="rId23"/>
    <p:sldLayoutId id="2147483908" r:id="rId24"/>
    <p:sldLayoutId id="2147483907" r:id="rId25"/>
    <p:sldLayoutId id="2147483909" r:id="rId26"/>
    <p:sldLayoutId id="2147483713" r:id="rId27"/>
    <p:sldLayoutId id="2147483916" r:id="rId28"/>
    <p:sldLayoutId id="2147483917" r:id="rId29"/>
    <p:sldLayoutId id="2147483884" r:id="rId30"/>
    <p:sldLayoutId id="2147483888" r:id="rId31"/>
    <p:sldLayoutId id="2147483889" r:id="rId32"/>
    <p:sldLayoutId id="2147483860" r:id="rId33"/>
    <p:sldLayoutId id="2147484056" r:id="rId34"/>
  </p:sldLayoutIdLst>
  <p:transition>
    <p:fade/>
  </p:transition>
  <p:hf hdr="0" ftr="0" dt="0"/>
  <p:txStyles>
    <p:titleStyle>
      <a:lvl1pPr algn="ctr" defTabSz="1051802" rtl="0" eaLnBrk="1" latinLnBrk="0" hangingPunct="1">
        <a:lnSpc>
          <a:spcPct val="100000"/>
        </a:lnSpc>
        <a:spcBef>
          <a:spcPts val="0"/>
        </a:spcBef>
        <a:buNone/>
        <a:defRPr lang="en-GB" sz="3600" b="1" kern="1200" smtClean="0">
          <a:solidFill>
            <a:schemeClr val="bg1"/>
          </a:solidFill>
          <a:latin typeface="+mj-lt"/>
          <a:ea typeface="+mn-ea"/>
          <a:cs typeface="+mn-cs"/>
        </a:defRPr>
      </a:lvl1pPr>
    </p:titleStyle>
    <p:bodyStyle>
      <a:lvl1pPr marL="0" indent="0" algn="l" defTabSz="1051802" rtl="0" eaLnBrk="1" latinLnBrk="0" hangingPunct="1">
        <a:lnSpc>
          <a:spcPct val="100000"/>
        </a:lnSpc>
        <a:spcBef>
          <a:spcPts val="500"/>
        </a:spcBef>
        <a:spcAft>
          <a:spcPts val="500"/>
        </a:spcAft>
        <a:buClr>
          <a:schemeClr val="tx1"/>
        </a:buClr>
        <a:buFont typeface="Wingdings" panose="05000000000000000000" pitchFamily="2" charset="2"/>
        <a:buNone/>
        <a:defRPr sz="2600" kern="1200">
          <a:solidFill>
            <a:schemeClr val="tx1"/>
          </a:solidFill>
          <a:latin typeface="+mn-lt"/>
          <a:ea typeface="+mn-ea"/>
          <a:cs typeface="+mn-cs"/>
        </a:defRPr>
      </a:lvl1pPr>
      <a:lvl2pPr marL="328613" indent="-328613" algn="l" defTabSz="1051802" rtl="0" eaLnBrk="1" latinLnBrk="0" hangingPunct="1">
        <a:lnSpc>
          <a:spcPct val="100000"/>
        </a:lnSpc>
        <a:spcBef>
          <a:spcPts val="500"/>
        </a:spcBef>
        <a:spcAft>
          <a:spcPts val="500"/>
        </a:spcAft>
        <a:buClr>
          <a:schemeClr val="tx1"/>
        </a:buClr>
        <a:buFont typeface="Wingdings" panose="05000000000000000000" pitchFamily="2" charset="2"/>
        <a:buChar char="§"/>
        <a:defRPr sz="2600" kern="1200">
          <a:solidFill>
            <a:schemeClr val="tx1"/>
          </a:solidFill>
          <a:latin typeface="+mn-lt"/>
          <a:ea typeface="+mn-ea"/>
          <a:cs typeface="+mn-cs"/>
        </a:defRPr>
      </a:lvl2pPr>
      <a:lvl3pPr marL="709613" indent="-261938" algn="l" defTabSz="1051802" rtl="0" eaLnBrk="1" latinLnBrk="0" hangingPunct="1">
        <a:lnSpc>
          <a:spcPct val="100000"/>
        </a:lnSpc>
        <a:spcBef>
          <a:spcPts val="500"/>
        </a:spcBef>
        <a:spcAft>
          <a:spcPts val="500"/>
        </a:spcAft>
        <a:buClr>
          <a:schemeClr val="tx1"/>
        </a:buClr>
        <a:buFont typeface="Geomanist Light" pitchFamily="50" charset="0"/>
        <a:buChar char="–"/>
        <a:defRPr sz="2600" kern="1200">
          <a:solidFill>
            <a:schemeClr val="tx1"/>
          </a:solidFill>
          <a:latin typeface="+mn-lt"/>
          <a:ea typeface="+mn-ea"/>
          <a:cs typeface="+mn-cs"/>
        </a:defRPr>
      </a:lvl3pPr>
      <a:lvl4pPr marL="1157288" indent="-261938" algn="l" defTabSz="1051802" rtl="0" eaLnBrk="1" latinLnBrk="0" hangingPunct="1">
        <a:lnSpc>
          <a:spcPct val="100000"/>
        </a:lnSpc>
        <a:spcBef>
          <a:spcPts val="500"/>
        </a:spcBef>
        <a:spcAft>
          <a:spcPts val="500"/>
        </a:spcAft>
        <a:buClr>
          <a:schemeClr val="tx1"/>
        </a:buClr>
        <a:buFont typeface="Geomanist Light" pitchFamily="50" charset="0"/>
        <a:buChar char="–"/>
        <a:defRPr sz="2600" kern="1200">
          <a:solidFill>
            <a:schemeClr val="tx1"/>
          </a:solidFill>
          <a:latin typeface="+mn-lt"/>
          <a:ea typeface="+mn-ea"/>
          <a:cs typeface="+mn-cs"/>
        </a:defRPr>
      </a:lvl4pPr>
      <a:lvl5pPr marL="1530350" indent="-261938" algn="l" defTabSz="1051802" rtl="0" eaLnBrk="1" latinLnBrk="0" hangingPunct="1">
        <a:lnSpc>
          <a:spcPct val="100000"/>
        </a:lnSpc>
        <a:spcBef>
          <a:spcPts val="500"/>
        </a:spcBef>
        <a:spcAft>
          <a:spcPts val="500"/>
        </a:spcAft>
        <a:buClr>
          <a:schemeClr val="tx1"/>
        </a:buClr>
        <a:buFont typeface="Geomanist Light" pitchFamily="50" charset="0"/>
        <a:buChar char="–"/>
        <a:defRPr sz="26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05" userDrawn="1">
          <p15:clr>
            <a:srgbClr val="F26B43"/>
          </p15:clr>
        </p15:guide>
        <p15:guide id="3" pos="8361" userDrawn="1">
          <p15:clr>
            <a:srgbClr val="F26B43"/>
          </p15:clr>
        </p15:guide>
        <p15:guide id="4" orient="horz" pos="114" userDrawn="1">
          <p15:clr>
            <a:srgbClr val="F26B43"/>
          </p15:clr>
        </p15:guide>
        <p15:guide id="5" orient="horz" pos="4649" userDrawn="1">
          <p15:clr>
            <a:srgbClr val="F26B43"/>
          </p15:clr>
        </p15:guide>
        <p15:guide id="6" orient="horz" pos="320" userDrawn="1">
          <p15:clr>
            <a:srgbClr val="F26B43"/>
          </p15:clr>
        </p15:guide>
        <p15:guide id="7" orient="horz" pos="4446" userDrawn="1">
          <p15:clr>
            <a:srgbClr val="F26B43"/>
          </p15:clr>
        </p15:guide>
        <p15:guide id="8" orient="horz" pos="4110" userDrawn="1">
          <p15:clr>
            <a:srgbClr val="F26B43"/>
          </p15:clr>
        </p15:guide>
        <p15:guide id="9" pos="312" userDrawn="1">
          <p15:clr>
            <a:srgbClr val="F26B43"/>
          </p15:clr>
        </p15:guide>
        <p15:guide id="10" pos="8160" userDrawn="1">
          <p15:clr>
            <a:srgbClr val="F26B43"/>
          </p15:clr>
        </p15:guide>
        <p15:guide id="11" pos="4233" userDrawn="1">
          <p15:clr>
            <a:srgbClr val="F26B43"/>
          </p15:clr>
        </p15:guide>
        <p15:guide id="12" orient="horz" pos="238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96054" y="437899"/>
            <a:ext cx="10297765" cy="855132"/>
          </a:xfrm>
          <a:prstGeom prst="rect">
            <a:avLst/>
          </a:prstGeom>
        </p:spPr>
        <p:txBody>
          <a:bodyPr vert="horz" wrap="square" lIns="0" tIns="0" rIns="0" bIns="0" rtlCol="0" anchor="b">
            <a:noAutofit/>
          </a:bodyPr>
          <a:lstStyle/>
          <a:p>
            <a:r>
              <a:rPr lang="en-GB" dirty="0"/>
              <a:t>Slide title</a:t>
            </a:r>
            <a:br>
              <a:rPr lang="en-GB" dirty="0"/>
            </a:br>
            <a:r>
              <a:rPr lang="en-GB" dirty="0"/>
              <a:t>room for two lines</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96055" y="1994308"/>
            <a:ext cx="12455479" cy="4247235"/>
          </a:xfrm>
          <a:prstGeom prst="rect">
            <a:avLst/>
          </a:prstGeom>
        </p:spPr>
        <p:txBody>
          <a:bodyPr vert="horz" lIns="0" tIns="0" rIns="0" bIns="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81978" y="6922920"/>
            <a:ext cx="335520" cy="402567"/>
          </a:xfrm>
          <a:prstGeom prst="rect">
            <a:avLst/>
          </a:prstGeom>
        </p:spPr>
        <p:txBody>
          <a:bodyPr vert="horz" wrap="none" lIns="0" tIns="0" rIns="0" bIns="0" rtlCol="0" anchor="b"/>
          <a:lstStyle>
            <a:lvl1pPr algn="l">
              <a:defRPr lang="en-GB" sz="992" b="1" smtClean="0">
                <a:solidFill>
                  <a:schemeClr val="tx1"/>
                </a:solidFill>
                <a:latin typeface="+mj-lt"/>
              </a:defRPr>
            </a:lvl1pPr>
          </a:lstStyle>
          <a:p>
            <a:fld id="{D61AABEC-672F-4B68-B914-690DA978312C}" type="slidenum">
              <a:rPr lang="en-GB" smtClean="0"/>
              <a:pPr/>
              <a:t>‹#›</a:t>
            </a:fld>
            <a:r>
              <a:rPr lang="en-GB" dirty="0"/>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0962080" y="6805137"/>
            <a:ext cx="2002578" cy="496465"/>
          </a:xfrm>
          <a:prstGeom prst="rect">
            <a:avLst/>
          </a:prstGeom>
        </p:spPr>
      </p:pic>
    </p:spTree>
    <p:extLst>
      <p:ext uri="{BB962C8B-B14F-4D97-AF65-F5344CB8AC3E}">
        <p14:creationId xmlns:p14="http://schemas.microsoft.com/office/powerpoint/2010/main" val="379625561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 id="2147484085" r:id="rId28"/>
    <p:sldLayoutId id="2147484086" r:id="rId29"/>
    <p:sldLayoutId id="2147484087" r:id="rId30"/>
    <p:sldLayoutId id="2147484088" r:id="rId31"/>
    <p:sldLayoutId id="2147484089" r:id="rId32"/>
    <p:sldLayoutId id="2147484090" r:id="rId33"/>
    <p:sldLayoutId id="2147484091" r:id="rId34"/>
    <p:sldLayoutId id="2147484092" r:id="rId35"/>
    <p:sldLayoutId id="2147484093" r:id="rId36"/>
    <p:sldLayoutId id="2147484094" r:id="rId37"/>
    <p:sldLayoutId id="2147484095" r:id="rId38"/>
    <p:sldLayoutId id="2147484096" r:id="rId39"/>
    <p:sldLayoutId id="2147484097" r:id="rId40"/>
    <p:sldLayoutId id="2147484098" r:id="rId41"/>
  </p:sldLayoutIdLst>
  <p:hf hdr="0" ftr="0" dt="0"/>
  <p:txStyles>
    <p:titleStyle>
      <a:lvl1pPr algn="l" defTabSz="1007943" rtl="0" eaLnBrk="1" latinLnBrk="0" hangingPunct="1">
        <a:lnSpc>
          <a:spcPct val="90000"/>
        </a:lnSpc>
        <a:spcBef>
          <a:spcPct val="0"/>
        </a:spcBef>
        <a:buNone/>
        <a:defRPr sz="3086" b="1" kern="1200" cap="none" spc="0" baseline="0">
          <a:solidFill>
            <a:schemeClr val="tx1"/>
          </a:solidFill>
          <a:latin typeface="+mn-lt"/>
          <a:ea typeface="+mj-ea"/>
          <a:cs typeface="+mj-cs"/>
        </a:defRPr>
      </a:lvl1pPr>
    </p:titleStyle>
    <p:bodyStyle>
      <a:lvl1pPr marL="0" indent="0" algn="l" defTabSz="1007943" rtl="0" eaLnBrk="1" latinLnBrk="0" hangingPunct="1">
        <a:lnSpc>
          <a:spcPct val="110000"/>
        </a:lnSpc>
        <a:spcBef>
          <a:spcPts val="441"/>
        </a:spcBef>
        <a:spcAft>
          <a:spcPts val="441"/>
        </a:spcAft>
        <a:buSzPct val="50000"/>
        <a:buFont typeface="HelveticaNeueLT Std Lt Cn" panose="020B0406020202030204" pitchFamily="34" charset="0"/>
        <a:buNone/>
        <a:defRPr sz="1543" b="0" kern="1200">
          <a:solidFill>
            <a:schemeClr val="tx1"/>
          </a:solidFill>
          <a:latin typeface="+mn-lt"/>
          <a:ea typeface="+mn-ea"/>
          <a:cs typeface="+mn-cs"/>
        </a:defRPr>
      </a:lvl1pPr>
      <a:lvl2pPr marL="293983" indent="-293983" algn="l" defTabSz="1007943" rtl="0" eaLnBrk="1" latinLnBrk="0" hangingPunct="1">
        <a:lnSpc>
          <a:spcPct val="110000"/>
        </a:lnSpc>
        <a:spcBef>
          <a:spcPts val="441"/>
        </a:spcBef>
        <a:spcAft>
          <a:spcPts val="441"/>
        </a:spcAft>
        <a:buSzPct val="80000"/>
        <a:buFont typeface="Segoe UI" panose="020B0502040204020203" pitchFamily="34" charset="0"/>
        <a:buChar char="●"/>
        <a:defRPr sz="1543" kern="1200">
          <a:solidFill>
            <a:schemeClr val="tx1"/>
          </a:solidFill>
          <a:latin typeface="+mn-lt"/>
          <a:ea typeface="+mn-ea"/>
          <a:cs typeface="+mn-cs"/>
        </a:defRPr>
      </a:lvl2pPr>
      <a:lvl3pPr marL="694711" indent="-286984" algn="l" defTabSz="1007943" rtl="0" eaLnBrk="1" latinLnBrk="0" hangingPunct="1">
        <a:lnSpc>
          <a:spcPct val="110000"/>
        </a:lnSpc>
        <a:spcBef>
          <a:spcPts val="441"/>
        </a:spcBef>
        <a:spcAft>
          <a:spcPts val="441"/>
        </a:spcAft>
        <a:buFont typeface="Arial" panose="020B0604020202020204" pitchFamily="34" charset="0"/>
        <a:buChar char="‒"/>
        <a:defRPr sz="1543" kern="1200">
          <a:solidFill>
            <a:schemeClr val="tx1"/>
          </a:solidFill>
          <a:latin typeface="+mn-lt"/>
          <a:ea typeface="+mn-ea"/>
          <a:cs typeface="+mn-cs"/>
        </a:defRPr>
      </a:lvl3pPr>
      <a:lvl4pPr marL="1088439" indent="-251986" algn="l" defTabSz="1007943"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4pPr>
      <a:lvl5pPr marL="1391172" indent="-251986" algn="l" defTabSz="1007943" rtl="0" eaLnBrk="1" latinLnBrk="0" hangingPunct="1">
        <a:lnSpc>
          <a:spcPct val="90000"/>
        </a:lnSpc>
        <a:spcBef>
          <a:spcPts val="551"/>
        </a:spcBef>
        <a:buFont typeface="HelveticaNeueLT Std Lt Cn" panose="020B0406020202030204" pitchFamily="34" charset="0"/>
        <a:buChar char="−"/>
        <a:defRPr sz="1543"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fr-FR"/>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124">
          <p15:clr>
            <a:srgbClr val="5ACBF0"/>
          </p15:clr>
        </p15:guide>
        <p15:guide id="20"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chart" Target="../charts/chart15.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chart" Target="../charts/chart23.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chart" Target="../charts/chart25.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27.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chart" Target="../charts/chart31.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chart" Target="../charts/chart33.xml"/></Relationships>
</file>

<file path=ppt/slides/_rels/slide2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chart" Target="../charts/chart35.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chart" Target="../charts/chart37.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chart" Target="../charts/chart8.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E9E48268-358E-4534-A99F-E9859BD56B2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1" y="695"/>
            <a:ext cx="13439775" cy="7559872"/>
          </a:xfrm>
        </p:spPr>
      </p:pic>
      <p:sp>
        <p:nvSpPr>
          <p:cNvPr id="13" name="Espace réservé du pied de page 4">
            <a:extLst>
              <a:ext uri="{FF2B5EF4-FFF2-40B4-BE49-F238E27FC236}">
                <a16:creationId xmlns:a16="http://schemas.microsoft.com/office/drawing/2014/main" id="{E636D7D7-A2C7-46B5-9EB5-A10772ADB0A0}"/>
              </a:ext>
            </a:extLst>
          </p:cNvPr>
          <p:cNvSpPr txBox="1">
            <a:spLocks/>
          </p:cNvSpPr>
          <p:nvPr/>
        </p:nvSpPr>
        <p:spPr>
          <a:xfrm>
            <a:off x="496054" y="7178885"/>
            <a:ext cx="2074286" cy="135743"/>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prstClr val="white"/>
                </a:solidFill>
                <a:effectLst/>
                <a:uLnTx/>
                <a:uFillTx/>
                <a:latin typeface="Arial"/>
                <a:ea typeface="+mn-ea"/>
                <a:cs typeface="+mn-cs"/>
              </a:rPr>
              <a:t>© Ipsos | March 2022 | Version 1 |  Public</a:t>
            </a:r>
          </a:p>
        </p:txBody>
      </p:sp>
      <p:grpSp>
        <p:nvGrpSpPr>
          <p:cNvPr id="20" name="Group 19">
            <a:extLst>
              <a:ext uri="{FF2B5EF4-FFF2-40B4-BE49-F238E27FC236}">
                <a16:creationId xmlns:a16="http://schemas.microsoft.com/office/drawing/2014/main" id="{2849593A-E0CC-4BAC-9940-40076A03D308}"/>
              </a:ext>
            </a:extLst>
          </p:cNvPr>
          <p:cNvGrpSpPr/>
          <p:nvPr/>
        </p:nvGrpSpPr>
        <p:grpSpPr>
          <a:xfrm>
            <a:off x="-1644367" y="1539116"/>
            <a:ext cx="9275170" cy="1843591"/>
            <a:chOff x="-1491701" y="1395592"/>
            <a:chExt cx="8414045" cy="1672428"/>
          </a:xfrm>
        </p:grpSpPr>
        <p:sp>
          <p:nvSpPr>
            <p:cNvPr id="21" name="Forme libre : forme 22">
              <a:extLst>
                <a:ext uri="{FF2B5EF4-FFF2-40B4-BE49-F238E27FC236}">
                  <a16:creationId xmlns:a16="http://schemas.microsoft.com/office/drawing/2014/main" id="{5F8CD93F-3CA5-45E9-A7DA-C5609246C9CD}"/>
                </a:ext>
              </a:extLst>
            </p:cNvPr>
            <p:cNvSpPr/>
            <p:nvPr/>
          </p:nvSpPr>
          <p:spPr bwMode="ltGray">
            <a:xfrm rot="18932423">
              <a:off x="-1491701" y="2237306"/>
              <a:ext cx="8414045" cy="83071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0" lang="en-GB" sz="1984"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Forme libre : forme 20">
              <a:extLst>
                <a:ext uri="{FF2B5EF4-FFF2-40B4-BE49-F238E27FC236}">
                  <a16:creationId xmlns:a16="http://schemas.microsoft.com/office/drawing/2014/main" id="{F9F4407E-1F47-4561-A30D-6CDC0C513051}"/>
                </a:ext>
              </a:extLst>
            </p:cNvPr>
            <p:cNvSpPr/>
            <p:nvPr/>
          </p:nvSpPr>
          <p:spPr bwMode="ltGray">
            <a:xfrm rot="18932423">
              <a:off x="-1147693" y="1395592"/>
              <a:ext cx="6010544" cy="83071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0" lang="en-GB" sz="1984"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4" name="Title 4">
            <a:extLst>
              <a:ext uri="{FF2B5EF4-FFF2-40B4-BE49-F238E27FC236}">
                <a16:creationId xmlns:a16="http://schemas.microsoft.com/office/drawing/2014/main" id="{15481FE5-879D-4675-AE44-E212A15C5B01}"/>
              </a:ext>
            </a:extLst>
          </p:cNvPr>
          <p:cNvSpPr>
            <a:spLocks noGrp="1"/>
          </p:cNvSpPr>
          <p:nvPr>
            <p:ph type="ctrTitle"/>
          </p:nvPr>
        </p:nvSpPr>
        <p:spPr bwMode="white">
          <a:xfrm>
            <a:off x="496054" y="496749"/>
            <a:ext cx="10600944" cy="1832088"/>
          </a:xfrm>
        </p:spPr>
        <p:txBody>
          <a:bodyPr/>
          <a:lstStyle/>
          <a:p>
            <a:r>
              <a:rPr lang="en-GB" b="0" dirty="0">
                <a:solidFill>
                  <a:schemeClr val="bg1"/>
                </a:solidFill>
              </a:rPr>
              <a:t>Attitudes towards immigration</a:t>
            </a:r>
            <a:endParaRPr lang="en-GB" dirty="0">
              <a:solidFill>
                <a:schemeClr val="bg1"/>
              </a:solidFill>
            </a:endParaRPr>
          </a:p>
        </p:txBody>
      </p:sp>
      <p:sp>
        <p:nvSpPr>
          <p:cNvPr id="15" name="Subtitle 5">
            <a:extLst>
              <a:ext uri="{FF2B5EF4-FFF2-40B4-BE49-F238E27FC236}">
                <a16:creationId xmlns:a16="http://schemas.microsoft.com/office/drawing/2014/main" id="{8CD386BC-ECC3-483A-82CE-39F84896DAFB}"/>
              </a:ext>
            </a:extLst>
          </p:cNvPr>
          <p:cNvSpPr>
            <a:spLocks noGrp="1"/>
          </p:cNvSpPr>
          <p:nvPr>
            <p:ph type="subTitle" idx="1"/>
          </p:nvPr>
        </p:nvSpPr>
        <p:spPr>
          <a:xfrm>
            <a:off x="496054" y="2328836"/>
            <a:ext cx="6857423" cy="861774"/>
          </a:xfrm>
        </p:spPr>
        <p:txBody>
          <a:bodyPr/>
          <a:lstStyle/>
          <a:p>
            <a:r>
              <a:rPr lang="en-GB" dirty="0"/>
              <a:t>Survey conducted </a:t>
            </a:r>
            <a:r>
              <a:rPr lang="en-GB" sz="2800" dirty="0">
                <a:ea typeface="Calibri" panose="020F0502020204030204" pitchFamily="34" charset="0"/>
                <a:cs typeface="Times New Roman" panose="02020603050405020304" pitchFamily="18" charset="0"/>
              </a:rPr>
              <a:t>in collaboration with British Future </a:t>
            </a:r>
            <a:endParaRPr lang="en-GB" dirty="0">
              <a:solidFill>
                <a:schemeClr val="bg1"/>
              </a:solidFill>
            </a:endParaRPr>
          </a:p>
        </p:txBody>
      </p:sp>
      <p:sp>
        <p:nvSpPr>
          <p:cNvPr id="16" name="Subtitle 5">
            <a:extLst>
              <a:ext uri="{FF2B5EF4-FFF2-40B4-BE49-F238E27FC236}">
                <a16:creationId xmlns:a16="http://schemas.microsoft.com/office/drawing/2014/main" id="{F3F0A24E-A63E-4FAD-BE4E-B1649CB27C0F}"/>
              </a:ext>
            </a:extLst>
          </p:cNvPr>
          <p:cNvSpPr txBox="1">
            <a:spLocks/>
          </p:cNvSpPr>
          <p:nvPr/>
        </p:nvSpPr>
        <p:spPr bwMode="white">
          <a:xfrm>
            <a:off x="496053" y="3061133"/>
            <a:ext cx="8600097" cy="814325"/>
          </a:xfrm>
          <a:prstGeom prst="rect">
            <a:avLst/>
          </a:prstGeom>
        </p:spPr>
        <p:txBody>
          <a:bodyPr vert="horz" wrap="square" lIns="0" tIns="0" rIns="198422"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sz="2400" b="0" kern="1200">
                <a:solidFill>
                  <a:schemeClr val="bg1"/>
                </a:solidFill>
                <a:latin typeface="+mj-lt"/>
                <a:ea typeface="+mn-ea"/>
                <a:cs typeface="+mn-cs"/>
              </a:defRPr>
            </a:lvl1pPr>
            <a:lvl2pPr marL="457200" indent="0" algn="ctr" defTabSz="914400" rtl="0" eaLnBrk="1" latinLnBrk="0" hangingPunct="1">
              <a:lnSpc>
                <a:spcPct val="110000"/>
              </a:lnSpc>
              <a:spcBef>
                <a:spcPts val="400"/>
              </a:spcBef>
              <a:spcAft>
                <a:spcPts val="400"/>
              </a:spcAft>
              <a:buSzPct val="80000"/>
              <a:buFont typeface="Segoe UI" panose="020B0502040204020203"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400"/>
              </a:spcBef>
              <a:spcAft>
                <a:spcPts val="4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HelveticaNeueLT Std Lt Cn" panose="020B040602020203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1007943" rtl="0" eaLnBrk="1" fontAlgn="auto" latinLnBrk="0" hangingPunct="1">
              <a:lnSpc>
                <a:spcPct val="100000"/>
              </a:lnSpc>
              <a:spcBef>
                <a:spcPts val="441"/>
              </a:spcBef>
              <a:spcAft>
                <a:spcPts val="441"/>
              </a:spcAft>
              <a:buClrTx/>
              <a:buSzPct val="50000"/>
              <a:buFont typeface="HelveticaNeueLT Std Lt Cn" panose="020B0406020202030204" pitchFamily="34" charset="0"/>
              <a:buNone/>
              <a:tabLst/>
              <a:defRPr/>
            </a:pPr>
            <a:br>
              <a:rPr kumimoji="0" lang="en-GB" sz="2646" b="0" i="0" u="none" strike="noStrike" kern="1200" cap="none" spc="0" normalizeH="0" baseline="0" noProof="0" dirty="0">
                <a:ln>
                  <a:noFill/>
                </a:ln>
                <a:solidFill>
                  <a:prstClr val="white"/>
                </a:solidFill>
                <a:effectLst/>
                <a:uLnTx/>
                <a:uFillTx/>
                <a:latin typeface="Arial Black"/>
                <a:ea typeface="+mn-ea"/>
                <a:cs typeface="+mn-cs"/>
              </a:rPr>
            </a:br>
            <a:r>
              <a:rPr kumimoji="0" lang="en-GB" sz="2646" b="0" i="0" u="none" strike="noStrike" kern="1200" cap="none" spc="0" normalizeH="0" baseline="0" noProof="0" dirty="0">
                <a:ln>
                  <a:noFill/>
                </a:ln>
                <a:solidFill>
                  <a:prstClr val="white"/>
                </a:solidFill>
                <a:effectLst/>
                <a:uLnTx/>
                <a:uFillTx/>
                <a:latin typeface="Arial Black"/>
                <a:ea typeface="+mn-ea"/>
                <a:cs typeface="+mn-cs"/>
              </a:rPr>
              <a:t>Fieldwork </a:t>
            </a:r>
            <a:r>
              <a:rPr lang="en-GB" sz="2646" dirty="0">
                <a:solidFill>
                  <a:prstClr val="white"/>
                </a:solidFill>
                <a:latin typeface="Arial Black"/>
              </a:rPr>
              <a:t>28 January – 10 February 2022</a:t>
            </a:r>
            <a:endParaRPr kumimoji="0" lang="en-GB" sz="2646"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17" name="TextBox 16">
            <a:extLst>
              <a:ext uri="{FF2B5EF4-FFF2-40B4-BE49-F238E27FC236}">
                <a16:creationId xmlns:a16="http://schemas.microsoft.com/office/drawing/2014/main" id="{E167B284-9A70-452C-A800-67E7C7E57A92}"/>
              </a:ext>
            </a:extLst>
          </p:cNvPr>
          <p:cNvSpPr txBox="1"/>
          <p:nvPr/>
        </p:nvSpPr>
        <p:spPr>
          <a:xfrm>
            <a:off x="496055" y="6727680"/>
            <a:ext cx="5715184" cy="358753"/>
          </a:xfrm>
          <a:prstGeom prst="rect">
            <a:avLst/>
          </a:prstGeom>
          <a:noFill/>
        </p:spPr>
        <p:txBody>
          <a:bodyPr wrap="square" lIns="0" tIns="0" rIns="0" bIns="0" rtlCol="0">
            <a:spAutoFit/>
          </a:bodyPr>
          <a:lstStyle/>
          <a:p>
            <a:pPr marL="0" marR="0" lvl="0" indent="0" algn="l" defTabSz="1007943" rtl="0" eaLnBrk="1" fontAlgn="auto" latinLnBrk="0" hangingPunct="1">
              <a:lnSpc>
                <a:spcPct val="110000"/>
              </a:lnSpc>
              <a:spcBef>
                <a:spcPts val="2105"/>
              </a:spcBef>
              <a:spcAft>
                <a:spcPts val="0"/>
              </a:spcAft>
              <a:buClr>
                <a:srgbClr val="2F469C"/>
              </a:buClr>
              <a:buSzTx/>
              <a:buFontTx/>
              <a:buNone/>
              <a:tabLst/>
              <a:defRPr/>
            </a:pPr>
            <a:r>
              <a:rPr kumimoji="0" lang="en-GB" sz="1102" b="0" i="0" u="none" strike="noStrike" kern="1200" cap="none" spc="0" normalizeH="0" baseline="0" noProof="0" dirty="0">
                <a:ln>
                  <a:noFill/>
                </a:ln>
                <a:solidFill>
                  <a:prstClr val="white"/>
                </a:solidFill>
                <a:effectLst/>
                <a:uLnTx/>
                <a:uFillTx/>
                <a:latin typeface="Arial"/>
                <a:ea typeface="+mn-ea"/>
                <a:cs typeface="+mn-cs"/>
              </a:rPr>
              <a:t>© 2022 Ipsos.  All rights reserved. Contains Ipsos' Confidential and Proprietary information and may not be disclosed or reproduced without the prior written consent of Ipsos.</a:t>
            </a:r>
          </a:p>
        </p:txBody>
      </p:sp>
      <p:pic>
        <p:nvPicPr>
          <p:cNvPr id="24" name="Picture 23">
            <a:extLst>
              <a:ext uri="{FF2B5EF4-FFF2-40B4-BE49-F238E27FC236}">
                <a16:creationId xmlns:a16="http://schemas.microsoft.com/office/drawing/2014/main" id="{89C74426-8C90-4187-87AB-18FB1F16D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132" y="5719331"/>
            <a:ext cx="1212914" cy="1170055"/>
          </a:xfrm>
          <a:prstGeom prst="rect">
            <a:avLst/>
          </a:prstGeom>
        </p:spPr>
      </p:pic>
      <p:pic>
        <p:nvPicPr>
          <p:cNvPr id="26" name="Picture 25">
            <a:extLst>
              <a:ext uri="{FF2B5EF4-FFF2-40B4-BE49-F238E27FC236}">
                <a16:creationId xmlns:a16="http://schemas.microsoft.com/office/drawing/2014/main" id="{1E87B06B-73CD-45DF-91D3-A14E4EC2A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539" y="5916122"/>
            <a:ext cx="2619460" cy="814509"/>
          </a:xfrm>
          <a:prstGeom prst="rect">
            <a:avLst/>
          </a:prstGeom>
        </p:spPr>
      </p:pic>
      <p:pic>
        <p:nvPicPr>
          <p:cNvPr id="2" name="Picture 1">
            <a:extLst>
              <a:ext uri="{FF2B5EF4-FFF2-40B4-BE49-F238E27FC236}">
                <a16:creationId xmlns:a16="http://schemas.microsoft.com/office/drawing/2014/main" id="{37D9B353-10D3-4C38-B3E7-7B6382706CB6}"/>
              </a:ext>
            </a:extLst>
          </p:cNvPr>
          <p:cNvPicPr>
            <a:picLocks noChangeAspect="1"/>
          </p:cNvPicPr>
          <p:nvPr/>
        </p:nvPicPr>
        <p:blipFill>
          <a:blip r:embed="rId6"/>
          <a:stretch>
            <a:fillRect/>
          </a:stretch>
        </p:blipFill>
        <p:spPr>
          <a:xfrm>
            <a:off x="6524906" y="5750064"/>
            <a:ext cx="1714500" cy="1314450"/>
          </a:xfrm>
          <a:prstGeom prst="rect">
            <a:avLst/>
          </a:prstGeom>
        </p:spPr>
      </p:pic>
      <p:pic>
        <p:nvPicPr>
          <p:cNvPr id="18" name="Picture 17">
            <a:extLst>
              <a:ext uri="{FF2B5EF4-FFF2-40B4-BE49-F238E27FC236}">
                <a16:creationId xmlns:a16="http://schemas.microsoft.com/office/drawing/2014/main" id="{248430F0-F751-4849-B8E0-074D11CBA92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69336"/>
          <a:stretch/>
        </p:blipFill>
        <p:spPr>
          <a:xfrm>
            <a:off x="12321874" y="6711452"/>
            <a:ext cx="720080" cy="583866"/>
          </a:xfrm>
          <a:prstGeom prst="rect">
            <a:avLst/>
          </a:prstGeom>
        </p:spPr>
      </p:pic>
    </p:spTree>
    <p:extLst>
      <p:ext uri="{BB962C8B-B14F-4D97-AF65-F5344CB8AC3E}">
        <p14:creationId xmlns:p14="http://schemas.microsoft.com/office/powerpoint/2010/main" val="376304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5DB2668-AAEB-4CB9-92B2-ACB390B3B063}"/>
              </a:ext>
            </a:extLst>
          </p:cNvPr>
          <p:cNvSpPr txBox="1"/>
          <p:nvPr/>
        </p:nvSpPr>
        <p:spPr>
          <a:xfrm>
            <a:off x="383183" y="7124357"/>
            <a:ext cx="12817424" cy="18465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(W13: 3206):  Fieldwork dates: 28 January to 10 February 2022</a:t>
            </a:r>
          </a:p>
        </p:txBody>
      </p:sp>
      <p:sp>
        <p:nvSpPr>
          <p:cNvPr id="24" name="TextBox 23"/>
          <p:cNvSpPr txBox="1"/>
          <p:nvPr/>
        </p:nvSpPr>
        <p:spPr bwMode="white">
          <a:xfrm>
            <a:off x="511136" y="4257905"/>
            <a:ext cx="2400975" cy="1828193"/>
          </a:xfrm>
          <a:prstGeom prst="rect">
            <a:avLst/>
          </a:prstGeom>
          <a:noFill/>
        </p:spPr>
        <p:txBody>
          <a:bodyPr wrap="square" lIns="0" tIns="0" rIns="0" bIns="0" rtlCol="0">
            <a:spAutoFit/>
          </a:bodyPr>
          <a:lstStyle/>
          <a:p>
            <a:pPr lvl="0" defTabSz="914400">
              <a:lnSpc>
                <a:spcPct val="110000"/>
              </a:lnSpc>
              <a:spcBef>
                <a:spcPts val="2400"/>
              </a:spcBef>
              <a:buClr>
                <a:schemeClr val="bg2"/>
              </a:buClr>
              <a:defRPr/>
            </a:pPr>
            <a:r>
              <a:rPr lang="en-GB" sz="1800" kern="0" dirty="0"/>
              <a:t>Q Overall, how satisfied or dissatisfied are you with the way the current government    is dealing with immigration?</a:t>
            </a:r>
          </a:p>
        </p:txBody>
      </p:sp>
      <p:graphicFrame>
        <p:nvGraphicFramePr>
          <p:cNvPr id="6" name="Chart 5"/>
          <p:cNvGraphicFramePr/>
          <p:nvPr/>
        </p:nvGraphicFramePr>
        <p:xfrm>
          <a:off x="4991695" y="540271"/>
          <a:ext cx="8136904" cy="6352539"/>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31"/>
          <p:cNvPicPr>
            <a:picLocks noChangeAspect="1"/>
          </p:cNvPicPr>
          <p:nvPr/>
        </p:nvPicPr>
        <p:blipFill rotWithShape="1">
          <a:blip r:embed="rId5"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21" name="Title 6">
            <a:extLst>
              <a:ext uri="{FF2B5EF4-FFF2-40B4-BE49-F238E27FC236}">
                <a16:creationId xmlns:a16="http://schemas.microsoft.com/office/drawing/2014/main" id="{22C88948-5F12-4D2B-84EF-EDA9B2193385}"/>
              </a:ext>
            </a:extLst>
          </p:cNvPr>
          <p:cNvSpPr txBox="1">
            <a:spLocks/>
          </p:cNvSpPr>
          <p:nvPr/>
        </p:nvSpPr>
        <p:spPr>
          <a:xfrm>
            <a:off x="523497" y="3219646"/>
            <a:ext cx="4395809"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kern="0" dirty="0">
                <a:solidFill>
                  <a:sysClr val="windowText" lastClr="000000"/>
                </a:solidFill>
                <a:latin typeface="Arial"/>
              </a:rPr>
              <a:t>Labour supporters and Leave voters are more likely to be dissatisfied with the government’s handling of immigration than Conservative supporters and Remain voters.</a:t>
            </a:r>
            <a:endParaRPr kumimoji="0" lang="en-GB" sz="2800" b="1" i="0" u="none" strike="noStrike" kern="1200" cap="none" spc="0" normalizeH="0" baseline="0" noProof="0" dirty="0">
              <a:ln>
                <a:noFill/>
              </a:ln>
              <a:solidFill>
                <a:sysClr val="windowText" lastClr="000000"/>
              </a:solidFill>
              <a:effectLst/>
              <a:uLnTx/>
              <a:uFillTx/>
              <a:latin typeface="Arial"/>
              <a:ea typeface="+mj-ea"/>
              <a:cs typeface="+mj-cs"/>
            </a:endParaRPr>
          </a:p>
        </p:txBody>
      </p:sp>
    </p:spTree>
    <p:extLst>
      <p:ext uri="{BB962C8B-B14F-4D97-AF65-F5344CB8AC3E}">
        <p14:creationId xmlns:p14="http://schemas.microsoft.com/office/powerpoint/2010/main" val="2820703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1823343" y="7124357"/>
            <a:ext cx="11377264"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dissatisfied with the way the Government’s dealing with immigration (W13: 1932): Fieldwork dates: 28 January to 10 February 2022)</a:t>
            </a:r>
          </a:p>
        </p:txBody>
      </p:sp>
      <p:sp>
        <p:nvSpPr>
          <p:cNvPr id="18" name="TextBox 17"/>
          <p:cNvSpPr txBox="1"/>
          <p:nvPr/>
        </p:nvSpPr>
        <p:spPr bwMode="white">
          <a:xfrm>
            <a:off x="332747" y="1870333"/>
            <a:ext cx="12529392" cy="246221"/>
          </a:xfrm>
          <a:prstGeom prst="rect">
            <a:avLst/>
          </a:prstGeom>
          <a:noFill/>
        </p:spPr>
        <p:txBody>
          <a:bodyPr wrap="square" lIns="0" tIns="0" rIns="0" bIns="0" rtlCol="0">
            <a:spAutoFit/>
          </a:bodyPr>
          <a:lstStyle/>
          <a:p>
            <a:r>
              <a:rPr lang="en-US" sz="1600" kern="0" dirty="0"/>
              <a:t>Q </a:t>
            </a:r>
            <a:r>
              <a:rPr lang="en-GB" sz="1600" dirty="0">
                <a:effectLst/>
                <a:ea typeface="Calibri" panose="020F0502020204030204" pitchFamily="34" charset="0"/>
              </a:rPr>
              <a:t>And for which of the following reasons, if any, make you dissatisfied with the way the current government is dealing with immigration</a:t>
            </a:r>
            <a:r>
              <a:rPr lang="en-GB" sz="1600" dirty="0"/>
              <a:t>?</a:t>
            </a:r>
            <a:endParaRPr lang="en-US" sz="1600" dirty="0"/>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graphicFrame>
        <p:nvGraphicFramePr>
          <p:cNvPr id="8" name="Chart 7">
            <a:extLst>
              <a:ext uri="{FF2B5EF4-FFF2-40B4-BE49-F238E27FC236}">
                <a16:creationId xmlns:a16="http://schemas.microsoft.com/office/drawing/2014/main" id="{D7AC3110-FEF7-4205-94D0-FAE1FAD4CD61}"/>
              </a:ext>
            </a:extLst>
          </p:cNvPr>
          <p:cNvGraphicFramePr/>
          <p:nvPr>
            <p:extLst>
              <p:ext uri="{D42A27DB-BD31-4B8C-83A1-F6EECF244321}">
                <p14:modId xmlns:p14="http://schemas.microsoft.com/office/powerpoint/2010/main" val="718928231"/>
              </p:ext>
            </p:extLst>
          </p:nvPr>
        </p:nvGraphicFramePr>
        <p:xfrm>
          <a:off x="-39781" y="2306128"/>
          <a:ext cx="12901920" cy="4018088"/>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6">
            <a:extLst>
              <a:ext uri="{FF2B5EF4-FFF2-40B4-BE49-F238E27FC236}">
                <a16:creationId xmlns:a16="http://schemas.microsoft.com/office/drawing/2014/main" id="{E71CDA4D-FB04-4E05-84F0-D0A61D8FACB8}"/>
              </a:ext>
            </a:extLst>
          </p:cNvPr>
          <p:cNvSpPr txBox="1">
            <a:spLocks/>
          </p:cNvSpPr>
          <p:nvPr/>
        </p:nvSpPr>
        <p:spPr>
          <a:xfrm>
            <a:off x="381556" y="-179809"/>
            <a:ext cx="12480583" cy="1496222"/>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a:rPr>
              <a:t>Half of those dissatisfied with the Government’s handling of immigration cite not enough being done to stop channel crossings. </a:t>
            </a:r>
            <a:endParaRPr kumimoji="0" lang="en-GB" sz="2800" b="1" i="0" u="none"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2" name="TextBox 1">
            <a:extLst>
              <a:ext uri="{FF2B5EF4-FFF2-40B4-BE49-F238E27FC236}">
                <a16:creationId xmlns:a16="http://schemas.microsoft.com/office/drawing/2014/main" id="{94938F87-216A-4BFB-B684-3DAF6104332F}"/>
              </a:ext>
            </a:extLst>
          </p:cNvPr>
          <p:cNvSpPr txBox="1"/>
          <p:nvPr/>
        </p:nvSpPr>
        <p:spPr>
          <a:xfrm>
            <a:off x="6023671" y="2473896"/>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rgbClr val="FF0000"/>
                </a:solidFill>
              </a:rPr>
              <a:t>*</a:t>
            </a:r>
          </a:p>
        </p:txBody>
      </p:sp>
      <p:sp>
        <p:nvSpPr>
          <p:cNvPr id="10" name="TextBox 9">
            <a:extLst>
              <a:ext uri="{FF2B5EF4-FFF2-40B4-BE49-F238E27FC236}">
                <a16:creationId xmlns:a16="http://schemas.microsoft.com/office/drawing/2014/main" id="{8DBEB867-254B-4742-A58E-D98861E88DB8}"/>
              </a:ext>
            </a:extLst>
          </p:cNvPr>
          <p:cNvSpPr txBox="1"/>
          <p:nvPr/>
        </p:nvSpPr>
        <p:spPr>
          <a:xfrm>
            <a:off x="6044347" y="2732449"/>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rgbClr val="FF0000"/>
                </a:solidFill>
              </a:rPr>
              <a:t>*</a:t>
            </a:r>
          </a:p>
        </p:txBody>
      </p:sp>
      <p:sp>
        <p:nvSpPr>
          <p:cNvPr id="11" name="TextBox 10">
            <a:extLst>
              <a:ext uri="{FF2B5EF4-FFF2-40B4-BE49-F238E27FC236}">
                <a16:creationId xmlns:a16="http://schemas.microsoft.com/office/drawing/2014/main" id="{C43E1B77-5089-45E2-AA1A-577F2289B4ED}"/>
              </a:ext>
            </a:extLst>
          </p:cNvPr>
          <p:cNvSpPr txBox="1"/>
          <p:nvPr/>
        </p:nvSpPr>
        <p:spPr>
          <a:xfrm>
            <a:off x="6044347" y="3020481"/>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rgbClr val="FF0000"/>
                </a:solidFill>
              </a:rPr>
              <a:t>*</a:t>
            </a:r>
          </a:p>
        </p:txBody>
      </p:sp>
      <p:sp>
        <p:nvSpPr>
          <p:cNvPr id="12" name="TextBox 11">
            <a:extLst>
              <a:ext uri="{FF2B5EF4-FFF2-40B4-BE49-F238E27FC236}">
                <a16:creationId xmlns:a16="http://schemas.microsoft.com/office/drawing/2014/main" id="{F879F5CF-B5A0-40AD-901D-07150E7317E8}"/>
              </a:ext>
            </a:extLst>
          </p:cNvPr>
          <p:cNvSpPr txBox="1"/>
          <p:nvPr/>
        </p:nvSpPr>
        <p:spPr>
          <a:xfrm>
            <a:off x="6044347" y="3236505"/>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rgbClr val="FF0000"/>
                </a:solidFill>
              </a:rPr>
              <a:t>*</a:t>
            </a:r>
          </a:p>
        </p:txBody>
      </p:sp>
      <p:sp>
        <p:nvSpPr>
          <p:cNvPr id="13" name="TextBox 12">
            <a:extLst>
              <a:ext uri="{FF2B5EF4-FFF2-40B4-BE49-F238E27FC236}">
                <a16:creationId xmlns:a16="http://schemas.microsoft.com/office/drawing/2014/main" id="{12D29371-4580-4A99-86DB-EE7E6E0927B3}"/>
              </a:ext>
            </a:extLst>
          </p:cNvPr>
          <p:cNvSpPr txBox="1"/>
          <p:nvPr/>
        </p:nvSpPr>
        <p:spPr>
          <a:xfrm>
            <a:off x="6044347" y="3780631"/>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chemeClr val="accent1"/>
                </a:solidFill>
              </a:rPr>
              <a:t>*</a:t>
            </a:r>
          </a:p>
        </p:txBody>
      </p:sp>
      <p:sp>
        <p:nvSpPr>
          <p:cNvPr id="14" name="TextBox 13">
            <a:extLst>
              <a:ext uri="{FF2B5EF4-FFF2-40B4-BE49-F238E27FC236}">
                <a16:creationId xmlns:a16="http://schemas.microsoft.com/office/drawing/2014/main" id="{8471003A-333C-45BA-9B97-41276DCACCF1}"/>
              </a:ext>
            </a:extLst>
          </p:cNvPr>
          <p:cNvSpPr txBox="1"/>
          <p:nvPr/>
        </p:nvSpPr>
        <p:spPr>
          <a:xfrm>
            <a:off x="6044347" y="4068663"/>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chemeClr val="accent1"/>
                </a:solidFill>
              </a:rPr>
              <a:t>*</a:t>
            </a:r>
          </a:p>
        </p:txBody>
      </p:sp>
      <p:sp>
        <p:nvSpPr>
          <p:cNvPr id="15" name="TextBox 14">
            <a:extLst>
              <a:ext uri="{FF2B5EF4-FFF2-40B4-BE49-F238E27FC236}">
                <a16:creationId xmlns:a16="http://schemas.microsoft.com/office/drawing/2014/main" id="{F144BC5C-44BF-4D04-921D-27AB20BFCF01}"/>
              </a:ext>
            </a:extLst>
          </p:cNvPr>
          <p:cNvSpPr txBox="1"/>
          <p:nvPr/>
        </p:nvSpPr>
        <p:spPr>
          <a:xfrm>
            <a:off x="6044347" y="4316625"/>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chemeClr val="accent1"/>
                </a:solidFill>
              </a:rPr>
              <a:t>*</a:t>
            </a:r>
          </a:p>
        </p:txBody>
      </p:sp>
      <p:sp>
        <p:nvSpPr>
          <p:cNvPr id="16" name="TextBox 15">
            <a:extLst>
              <a:ext uri="{FF2B5EF4-FFF2-40B4-BE49-F238E27FC236}">
                <a16:creationId xmlns:a16="http://schemas.microsoft.com/office/drawing/2014/main" id="{F21D5CC7-6822-49A6-B061-52FD67DB3310}"/>
              </a:ext>
            </a:extLst>
          </p:cNvPr>
          <p:cNvSpPr txBox="1"/>
          <p:nvPr/>
        </p:nvSpPr>
        <p:spPr>
          <a:xfrm>
            <a:off x="6044347" y="4838196"/>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chemeClr val="accent1"/>
                </a:solidFill>
              </a:rPr>
              <a:t>*</a:t>
            </a:r>
          </a:p>
        </p:txBody>
      </p:sp>
      <p:sp>
        <p:nvSpPr>
          <p:cNvPr id="20" name="TextBox 19">
            <a:extLst>
              <a:ext uri="{FF2B5EF4-FFF2-40B4-BE49-F238E27FC236}">
                <a16:creationId xmlns:a16="http://schemas.microsoft.com/office/drawing/2014/main" id="{EBD0463F-64EF-4268-AFDC-2E780E39B43F}"/>
              </a:ext>
            </a:extLst>
          </p:cNvPr>
          <p:cNvSpPr txBox="1"/>
          <p:nvPr/>
        </p:nvSpPr>
        <p:spPr>
          <a:xfrm>
            <a:off x="2948003" y="5652839"/>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chemeClr val="accent1"/>
                </a:solidFill>
              </a:rPr>
              <a:t>*</a:t>
            </a:r>
          </a:p>
        </p:txBody>
      </p:sp>
      <p:sp>
        <p:nvSpPr>
          <p:cNvPr id="21" name="TextBox 20">
            <a:extLst>
              <a:ext uri="{FF2B5EF4-FFF2-40B4-BE49-F238E27FC236}">
                <a16:creationId xmlns:a16="http://schemas.microsoft.com/office/drawing/2014/main" id="{D933D13E-B715-453C-B247-8D6728CCD4AD}"/>
              </a:ext>
            </a:extLst>
          </p:cNvPr>
          <p:cNvSpPr txBox="1"/>
          <p:nvPr/>
        </p:nvSpPr>
        <p:spPr>
          <a:xfrm>
            <a:off x="3407519" y="5900850"/>
            <a:ext cx="387508" cy="400110"/>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solidFill>
                  <a:srgbClr val="FF0000"/>
                </a:solidFill>
              </a:rPr>
              <a:t>*</a:t>
            </a:r>
          </a:p>
        </p:txBody>
      </p:sp>
    </p:spTree>
    <p:extLst>
      <p:ext uri="{BB962C8B-B14F-4D97-AF65-F5344CB8AC3E}">
        <p14:creationId xmlns:p14="http://schemas.microsoft.com/office/powerpoint/2010/main" val="2193207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5DB2668-AAEB-4CB9-92B2-ACB390B3B063}"/>
              </a:ext>
            </a:extLst>
          </p:cNvPr>
          <p:cNvSpPr txBox="1"/>
          <p:nvPr/>
        </p:nvSpPr>
        <p:spPr>
          <a:xfrm>
            <a:off x="1391295" y="7124357"/>
            <a:ext cx="11809312"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 4574; W2: 3770; W3:3023; W4:2698; W10: 2100 W11: 2532; W12: 4000; W13: 3206): Fieldwork dates: 28 January to 10 February 2022)</a:t>
            </a:r>
          </a:p>
        </p:txBody>
      </p:sp>
      <p:sp>
        <p:nvSpPr>
          <p:cNvPr id="24" name="TextBox 23"/>
          <p:cNvSpPr txBox="1"/>
          <p:nvPr/>
        </p:nvSpPr>
        <p:spPr bwMode="white">
          <a:xfrm>
            <a:off x="511136" y="3780631"/>
            <a:ext cx="2400975" cy="2413674"/>
          </a:xfrm>
          <a:prstGeom prst="rect">
            <a:avLst/>
          </a:prstGeom>
          <a:noFill/>
        </p:spPr>
        <p:txBody>
          <a:bodyPr wrap="square" lIns="0" tIns="0" rIns="0" bIns="0" rtlCol="0">
            <a:spAutoFit/>
          </a:bodyPr>
          <a:lstStyle/>
          <a:p>
            <a:pPr lvl="0" defTabSz="914400">
              <a:lnSpc>
                <a:spcPct val="110000"/>
              </a:lnSpc>
              <a:spcBef>
                <a:spcPts val="2400"/>
              </a:spcBef>
              <a:buClr>
                <a:schemeClr val="bg2"/>
              </a:buClr>
              <a:defRPr/>
            </a:pPr>
            <a:r>
              <a:rPr lang="en-GB" sz="1800" kern="0" dirty="0"/>
              <a:t>Q </a:t>
            </a:r>
            <a:r>
              <a:rPr lang="en-US" sz="1800" dirty="0"/>
              <a:t>Generally speaking, do you think that the issue of immigration has been discussed in Britain too much, too little or about the right amount over the last few months?</a:t>
            </a:r>
            <a:endParaRPr lang="en-GB" sz="1800" kern="0" dirty="0"/>
          </a:p>
        </p:txBody>
      </p:sp>
      <p:graphicFrame>
        <p:nvGraphicFramePr>
          <p:cNvPr id="6" name="Chart 5"/>
          <p:cNvGraphicFramePr/>
          <p:nvPr>
            <p:extLst>
              <p:ext uri="{D42A27DB-BD31-4B8C-83A1-F6EECF244321}">
                <p14:modId xmlns:p14="http://schemas.microsoft.com/office/powerpoint/2010/main" val="2012478165"/>
              </p:ext>
            </p:extLst>
          </p:nvPr>
        </p:nvGraphicFramePr>
        <p:xfrm>
          <a:off x="4947012" y="612279"/>
          <a:ext cx="8181587" cy="6280531"/>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31"/>
          <p:cNvPicPr>
            <a:picLocks noChangeAspect="1"/>
          </p:cNvPicPr>
          <p:nvPr/>
        </p:nvPicPr>
        <p:blipFill rotWithShape="1">
          <a:blip r:embed="rId5"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3" name="Title 6">
            <a:extLst>
              <a:ext uri="{FF2B5EF4-FFF2-40B4-BE49-F238E27FC236}">
                <a16:creationId xmlns:a16="http://schemas.microsoft.com/office/drawing/2014/main" id="{42B93FAA-368A-490B-BED0-4848C5BAE778}"/>
              </a:ext>
            </a:extLst>
          </p:cNvPr>
          <p:cNvSpPr txBox="1">
            <a:spLocks/>
          </p:cNvSpPr>
          <p:nvPr/>
        </p:nvSpPr>
        <p:spPr>
          <a:xfrm>
            <a:off x="513766" y="2340471"/>
            <a:ext cx="4045882"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kern="0" dirty="0">
                <a:solidFill>
                  <a:sysClr val="windowText" lastClr="000000"/>
                </a:solidFill>
                <a:latin typeface="Arial"/>
              </a:rPr>
              <a:t>Three times as many Britons think that immigration has been discussed too little than too much.</a:t>
            </a:r>
            <a:endParaRPr kumimoji="0" lang="en-GB" sz="2800" b="1" i="0" u="none" strike="noStrike" kern="1200" cap="none" spc="0" normalizeH="0" baseline="0" noProof="0" dirty="0">
              <a:ln>
                <a:noFill/>
              </a:ln>
              <a:solidFill>
                <a:sysClr val="windowText" lastClr="000000"/>
              </a:solidFill>
              <a:effectLst/>
              <a:uLnTx/>
              <a:uFillTx/>
              <a:latin typeface="Arial"/>
              <a:ea typeface="+mj-ea"/>
              <a:cs typeface="+mj-cs"/>
            </a:endParaRPr>
          </a:p>
        </p:txBody>
      </p:sp>
    </p:spTree>
    <p:extLst>
      <p:ext uri="{BB962C8B-B14F-4D97-AF65-F5344CB8AC3E}">
        <p14:creationId xmlns:p14="http://schemas.microsoft.com/office/powerpoint/2010/main" val="171965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F4FECE-AD63-4C94-90CD-3B03EF75C018}"/>
              </a:ext>
            </a:extLst>
          </p:cNvPr>
          <p:cNvSpPr txBox="1"/>
          <p:nvPr/>
        </p:nvSpPr>
        <p:spPr>
          <a:xfrm>
            <a:off x="6215831" y="7124357"/>
            <a:ext cx="6984776"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(W12: 4000; W13: 3206): Fieldwork dates: 28 January to 10 February 2022)</a:t>
            </a:r>
          </a:p>
        </p:txBody>
      </p:sp>
      <p:graphicFrame>
        <p:nvGraphicFramePr>
          <p:cNvPr id="8" name="Chart 7">
            <a:extLst>
              <a:ext uri="{FF2B5EF4-FFF2-40B4-BE49-F238E27FC236}">
                <a16:creationId xmlns:a16="http://schemas.microsoft.com/office/drawing/2014/main" id="{41BEF392-9B46-48E1-B1F8-E1C21C95EC7F}"/>
              </a:ext>
            </a:extLst>
          </p:cNvPr>
          <p:cNvGraphicFramePr/>
          <p:nvPr>
            <p:extLst>
              <p:ext uri="{D42A27DB-BD31-4B8C-83A1-F6EECF244321}">
                <p14:modId xmlns:p14="http://schemas.microsoft.com/office/powerpoint/2010/main" val="151253227"/>
              </p:ext>
            </p:extLst>
          </p:nvPr>
        </p:nvGraphicFramePr>
        <p:xfrm>
          <a:off x="167159" y="2988500"/>
          <a:ext cx="12673408" cy="316839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4997C8E7-4DA4-43C0-B834-D3CF67673B69}"/>
              </a:ext>
            </a:extLst>
          </p:cNvPr>
          <p:cNvSpPr txBox="1"/>
          <p:nvPr/>
        </p:nvSpPr>
        <p:spPr bwMode="white">
          <a:xfrm>
            <a:off x="2255391" y="2606902"/>
            <a:ext cx="2938514" cy="984885"/>
          </a:xfrm>
          <a:prstGeom prst="rect">
            <a:avLst/>
          </a:prstGeom>
          <a:noFill/>
          <a:ln w="19050">
            <a:solidFill>
              <a:schemeClr val="accent6"/>
            </a:solidFill>
          </a:ln>
        </p:spPr>
        <p:txBody>
          <a:bodyPr wrap="square" lIns="0" tIns="0" rIns="0" bIns="0" rtlCol="0">
            <a:spAutoFit/>
          </a:bodyPr>
          <a:lstStyle/>
          <a:p>
            <a:pPr algn="ctr"/>
            <a:r>
              <a:rPr lang="en-GB" sz="1600" dirty="0"/>
              <a:t>Migrants should be allowed to come to the UK for a short period of time only to work, then be required to return home</a:t>
            </a:r>
            <a:endParaRPr lang="en-US" sz="1600" dirty="0"/>
          </a:p>
        </p:txBody>
      </p:sp>
      <p:sp>
        <p:nvSpPr>
          <p:cNvPr id="12" name="TextBox 11">
            <a:extLst>
              <a:ext uri="{FF2B5EF4-FFF2-40B4-BE49-F238E27FC236}">
                <a16:creationId xmlns:a16="http://schemas.microsoft.com/office/drawing/2014/main" id="{21C7F82C-0ACD-4740-8470-D83CC8EF2D6B}"/>
              </a:ext>
            </a:extLst>
          </p:cNvPr>
          <p:cNvSpPr txBox="1"/>
          <p:nvPr/>
        </p:nvSpPr>
        <p:spPr bwMode="white">
          <a:xfrm>
            <a:off x="8664103" y="2506673"/>
            <a:ext cx="2938514" cy="984885"/>
          </a:xfrm>
          <a:prstGeom prst="rect">
            <a:avLst/>
          </a:prstGeom>
          <a:noFill/>
          <a:ln w="19050">
            <a:solidFill>
              <a:schemeClr val="accent2">
                <a:lumMod val="60000"/>
                <a:lumOff val="40000"/>
              </a:schemeClr>
            </a:solidFill>
          </a:ln>
        </p:spPr>
        <p:txBody>
          <a:bodyPr wrap="square" lIns="0" tIns="0" rIns="0" bIns="0" rtlCol="0" anchor="ctr">
            <a:spAutoFit/>
          </a:bodyPr>
          <a:lstStyle/>
          <a:p>
            <a:pPr algn="ctr"/>
            <a:r>
              <a:rPr lang="en-GB" sz="1600" dirty="0"/>
              <a:t>Migrants should be allowed to come to the UK for a longer period of time to have the chance to settle and integrate</a:t>
            </a:r>
            <a:endParaRPr lang="en-US" sz="1600" dirty="0"/>
          </a:p>
        </p:txBody>
      </p:sp>
      <p:sp>
        <p:nvSpPr>
          <p:cNvPr id="3" name="TextBox 2">
            <a:extLst>
              <a:ext uri="{FF2B5EF4-FFF2-40B4-BE49-F238E27FC236}">
                <a16:creationId xmlns:a16="http://schemas.microsoft.com/office/drawing/2014/main" id="{F85AADDE-F9DE-4C73-9CCB-305D2AFA44C7}"/>
              </a:ext>
            </a:extLst>
          </p:cNvPr>
          <p:cNvSpPr txBox="1"/>
          <p:nvPr/>
        </p:nvSpPr>
        <p:spPr>
          <a:xfrm>
            <a:off x="5495751" y="5909508"/>
            <a:ext cx="787075" cy="246221"/>
          </a:xfrm>
          <a:prstGeom prst="rect">
            <a:avLst/>
          </a:prstGeom>
          <a:noFill/>
          <a:ln w="19050">
            <a:solidFill>
              <a:srgbClr val="C6E0E9"/>
            </a:solidFill>
          </a:ln>
        </p:spPr>
        <p:txBody>
          <a:bodyPr wrap="none" lIns="0" tIns="0" rIns="0" bIns="0" rtlCol="0">
            <a:spAutoFit/>
          </a:bodyPr>
          <a:lstStyle/>
          <a:p>
            <a:pPr>
              <a:spcBef>
                <a:spcPts val="500"/>
              </a:spcBef>
              <a:spcAft>
                <a:spcPts val="500"/>
              </a:spcAft>
              <a:buClr>
                <a:schemeClr val="bg2"/>
              </a:buClr>
            </a:pPr>
            <a:r>
              <a:rPr lang="en-GB" sz="1600" dirty="0"/>
              <a:t> Neither </a:t>
            </a:r>
          </a:p>
        </p:txBody>
      </p:sp>
      <p:sp>
        <p:nvSpPr>
          <p:cNvPr id="15" name="Title 6">
            <a:extLst>
              <a:ext uri="{FF2B5EF4-FFF2-40B4-BE49-F238E27FC236}">
                <a16:creationId xmlns:a16="http://schemas.microsoft.com/office/drawing/2014/main" id="{4CA71BA6-4BA9-451F-A127-DEA804A37C1A}"/>
              </a:ext>
            </a:extLst>
          </p:cNvPr>
          <p:cNvSpPr txBox="1">
            <a:spLocks/>
          </p:cNvSpPr>
          <p:nvPr/>
        </p:nvSpPr>
        <p:spPr>
          <a:xfrm>
            <a:off x="684563" y="749716"/>
            <a:ext cx="12305922"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More believe migrants who come to the UK for work should be allowed to stay for a longer, rather than shorter, period of time to have the chance to settle and integrate.</a:t>
            </a:r>
          </a:p>
        </p:txBody>
      </p:sp>
      <p:sp>
        <p:nvSpPr>
          <p:cNvPr id="10" name="TextBox 9">
            <a:extLst>
              <a:ext uri="{FF2B5EF4-FFF2-40B4-BE49-F238E27FC236}">
                <a16:creationId xmlns:a16="http://schemas.microsoft.com/office/drawing/2014/main" id="{CD89065C-DD07-4F3E-8D67-E1156262A0E2}"/>
              </a:ext>
            </a:extLst>
          </p:cNvPr>
          <p:cNvSpPr txBox="1"/>
          <p:nvPr/>
        </p:nvSpPr>
        <p:spPr bwMode="white">
          <a:xfrm>
            <a:off x="671215" y="1738994"/>
            <a:ext cx="12529392" cy="553998"/>
          </a:xfrm>
          <a:prstGeom prst="rect">
            <a:avLst/>
          </a:prstGeom>
          <a:noFill/>
        </p:spPr>
        <p:txBody>
          <a:bodyPr wrap="square" lIns="0" tIns="0" rIns="0" bIns="0" rtlCol="0">
            <a:spAutoFit/>
          </a:bodyPr>
          <a:lstStyle/>
          <a:p>
            <a:r>
              <a:rPr lang="en-US" sz="1800" kern="0" dirty="0"/>
              <a:t>Q </a:t>
            </a:r>
            <a:r>
              <a:rPr lang="en-GB" sz="1800" dirty="0">
                <a:effectLst/>
                <a:ea typeface="Calibri" panose="020F0502020204030204" pitchFamily="34" charset="0"/>
              </a:rPr>
              <a:t>Please now think about migration to the UK for work. Which of the following two statements comes closest to your preference.</a:t>
            </a:r>
            <a:endParaRPr lang="en-US" sz="1800" dirty="0"/>
          </a:p>
        </p:txBody>
      </p:sp>
    </p:spTree>
    <p:extLst>
      <p:ext uri="{BB962C8B-B14F-4D97-AF65-F5344CB8AC3E}">
        <p14:creationId xmlns:p14="http://schemas.microsoft.com/office/powerpoint/2010/main" val="20389762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F4FECE-AD63-4C94-90CD-3B03EF75C018}"/>
              </a:ext>
            </a:extLst>
          </p:cNvPr>
          <p:cNvSpPr txBox="1"/>
          <p:nvPr/>
        </p:nvSpPr>
        <p:spPr>
          <a:xfrm>
            <a:off x="6215831" y="7124357"/>
            <a:ext cx="6984776"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(W12: 4000; W13: 3206): Fieldwork dates: 28 January to 10 February 2022)</a:t>
            </a:r>
          </a:p>
        </p:txBody>
      </p:sp>
      <p:sp>
        <p:nvSpPr>
          <p:cNvPr id="6" name="TextBox 5">
            <a:extLst>
              <a:ext uri="{FF2B5EF4-FFF2-40B4-BE49-F238E27FC236}">
                <a16:creationId xmlns:a16="http://schemas.microsoft.com/office/drawing/2014/main" id="{BAA49C91-85FE-4CBC-B5DC-B52D2E88BDDD}"/>
              </a:ext>
            </a:extLst>
          </p:cNvPr>
          <p:cNvSpPr txBox="1"/>
          <p:nvPr/>
        </p:nvSpPr>
        <p:spPr bwMode="white">
          <a:xfrm>
            <a:off x="698981" y="1555697"/>
            <a:ext cx="11852382" cy="553998"/>
          </a:xfrm>
          <a:prstGeom prst="rect">
            <a:avLst/>
          </a:prstGeom>
          <a:noFill/>
        </p:spPr>
        <p:txBody>
          <a:bodyPr wrap="square" lIns="0" tIns="0" rIns="0" bIns="0" rtlCol="0">
            <a:spAutoFit/>
          </a:bodyPr>
          <a:lstStyle/>
          <a:p>
            <a:r>
              <a:rPr lang="en-GB" sz="1800" kern="0" dirty="0"/>
              <a:t>Q </a:t>
            </a:r>
            <a:r>
              <a:rPr lang="en-GB" sz="1800" dirty="0"/>
              <a:t>When thinking about the government’s immigration policy, which of the following two statements is most important to you</a:t>
            </a:r>
            <a:r>
              <a:rPr lang="en-GB" sz="1800" kern="0" dirty="0"/>
              <a:t>?</a:t>
            </a:r>
            <a:endParaRPr lang="en-US" sz="1800" dirty="0"/>
          </a:p>
        </p:txBody>
      </p:sp>
      <p:graphicFrame>
        <p:nvGraphicFramePr>
          <p:cNvPr id="8" name="Chart 7">
            <a:extLst>
              <a:ext uri="{FF2B5EF4-FFF2-40B4-BE49-F238E27FC236}">
                <a16:creationId xmlns:a16="http://schemas.microsoft.com/office/drawing/2014/main" id="{41BEF392-9B46-48E1-B1F8-E1C21C95EC7F}"/>
              </a:ext>
            </a:extLst>
          </p:cNvPr>
          <p:cNvGraphicFramePr/>
          <p:nvPr>
            <p:extLst>
              <p:ext uri="{D42A27DB-BD31-4B8C-83A1-F6EECF244321}">
                <p14:modId xmlns:p14="http://schemas.microsoft.com/office/powerpoint/2010/main" val="2515888911"/>
              </p:ext>
            </p:extLst>
          </p:nvPr>
        </p:nvGraphicFramePr>
        <p:xfrm>
          <a:off x="167159" y="2988500"/>
          <a:ext cx="12673408" cy="316839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4997C8E7-4DA4-43C0-B834-D3CF67673B69}"/>
              </a:ext>
            </a:extLst>
          </p:cNvPr>
          <p:cNvSpPr txBox="1"/>
          <p:nvPr/>
        </p:nvSpPr>
        <p:spPr bwMode="white">
          <a:xfrm>
            <a:off x="2413221" y="2606902"/>
            <a:ext cx="4104456" cy="984885"/>
          </a:xfrm>
          <a:prstGeom prst="rect">
            <a:avLst/>
          </a:prstGeom>
          <a:noFill/>
          <a:ln w="19050">
            <a:solidFill>
              <a:schemeClr val="bg1">
                <a:lumMod val="50000"/>
              </a:schemeClr>
            </a:solidFill>
          </a:ln>
        </p:spPr>
        <p:txBody>
          <a:bodyPr wrap="square" lIns="0" tIns="0" rIns="0" bIns="0" rtlCol="0">
            <a:spAutoFit/>
          </a:bodyPr>
          <a:lstStyle/>
          <a:p>
            <a:pPr algn="ctr"/>
            <a:r>
              <a:rPr lang="en-GB" sz="1600" dirty="0"/>
              <a:t>The UK government having control over who can and can’t come into the country, whether or not that means immigration numbers are significantly reduced</a:t>
            </a:r>
            <a:endParaRPr lang="en-US" sz="1600" dirty="0"/>
          </a:p>
        </p:txBody>
      </p:sp>
      <p:sp>
        <p:nvSpPr>
          <p:cNvPr id="12" name="TextBox 11">
            <a:extLst>
              <a:ext uri="{FF2B5EF4-FFF2-40B4-BE49-F238E27FC236}">
                <a16:creationId xmlns:a16="http://schemas.microsoft.com/office/drawing/2014/main" id="{21C7F82C-0ACD-4740-8470-D83CC8EF2D6B}"/>
              </a:ext>
            </a:extLst>
          </p:cNvPr>
          <p:cNvSpPr txBox="1"/>
          <p:nvPr/>
        </p:nvSpPr>
        <p:spPr bwMode="white">
          <a:xfrm>
            <a:off x="10032255" y="2480123"/>
            <a:ext cx="2448272" cy="984885"/>
          </a:xfrm>
          <a:prstGeom prst="rect">
            <a:avLst/>
          </a:prstGeom>
          <a:noFill/>
          <a:ln w="19050">
            <a:solidFill>
              <a:schemeClr val="bg1">
                <a:lumMod val="50000"/>
              </a:schemeClr>
            </a:solidFill>
          </a:ln>
        </p:spPr>
        <p:txBody>
          <a:bodyPr wrap="square" lIns="0" tIns="0" rIns="0" bIns="0" rtlCol="0" anchor="ctr">
            <a:spAutoFit/>
          </a:bodyPr>
          <a:lstStyle/>
          <a:p>
            <a:pPr algn="ctr"/>
            <a:r>
              <a:rPr lang="en-GB" sz="1600" dirty="0"/>
              <a:t>Having an immigration system that deters people from coming to the UK so that numbers remain low</a:t>
            </a:r>
            <a:endParaRPr lang="en-US" sz="1600" dirty="0"/>
          </a:p>
        </p:txBody>
      </p:sp>
      <p:sp>
        <p:nvSpPr>
          <p:cNvPr id="3" name="TextBox 2">
            <a:extLst>
              <a:ext uri="{FF2B5EF4-FFF2-40B4-BE49-F238E27FC236}">
                <a16:creationId xmlns:a16="http://schemas.microsoft.com/office/drawing/2014/main" id="{F85AADDE-F9DE-4C73-9CCB-305D2AFA44C7}"/>
              </a:ext>
            </a:extLst>
          </p:cNvPr>
          <p:cNvSpPr txBox="1"/>
          <p:nvPr/>
        </p:nvSpPr>
        <p:spPr>
          <a:xfrm>
            <a:off x="7506962" y="5914874"/>
            <a:ext cx="787075" cy="246221"/>
          </a:xfrm>
          <a:prstGeom prst="rect">
            <a:avLst/>
          </a:prstGeom>
          <a:noFill/>
          <a:ln w="19050">
            <a:solidFill>
              <a:srgbClr val="C6E0E9"/>
            </a:solidFill>
          </a:ln>
        </p:spPr>
        <p:txBody>
          <a:bodyPr wrap="none" lIns="0" tIns="0" rIns="0" bIns="0" rtlCol="0">
            <a:spAutoFit/>
          </a:bodyPr>
          <a:lstStyle/>
          <a:p>
            <a:pPr>
              <a:spcBef>
                <a:spcPts val="500"/>
              </a:spcBef>
              <a:spcAft>
                <a:spcPts val="500"/>
              </a:spcAft>
              <a:buClr>
                <a:schemeClr val="bg2"/>
              </a:buClr>
            </a:pPr>
            <a:r>
              <a:rPr lang="en-GB" sz="1600" dirty="0"/>
              <a:t> Neither </a:t>
            </a:r>
          </a:p>
        </p:txBody>
      </p:sp>
      <p:sp>
        <p:nvSpPr>
          <p:cNvPr id="15" name="Title 6">
            <a:extLst>
              <a:ext uri="{FF2B5EF4-FFF2-40B4-BE49-F238E27FC236}">
                <a16:creationId xmlns:a16="http://schemas.microsoft.com/office/drawing/2014/main" id="{4CA71BA6-4BA9-451F-A127-DEA804A37C1A}"/>
              </a:ext>
            </a:extLst>
          </p:cNvPr>
          <p:cNvSpPr txBox="1">
            <a:spLocks/>
          </p:cNvSpPr>
          <p:nvPr/>
        </p:nvSpPr>
        <p:spPr>
          <a:xfrm>
            <a:off x="655318" y="684547"/>
            <a:ext cx="12305922"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More prefer an immigration system that prioritises having control of who can and can’t come into the country than one which deters people from coming.</a:t>
            </a:r>
          </a:p>
        </p:txBody>
      </p:sp>
    </p:spTree>
    <p:extLst>
      <p:ext uri="{BB962C8B-B14F-4D97-AF65-F5344CB8AC3E}">
        <p14:creationId xmlns:p14="http://schemas.microsoft.com/office/powerpoint/2010/main" val="116460742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A24AFAC-0F79-4ABF-AFA4-85229AD1E019}"/>
              </a:ext>
            </a:extLst>
          </p:cNvPr>
          <p:cNvGraphicFramePr/>
          <p:nvPr>
            <p:extLst>
              <p:ext uri="{D42A27DB-BD31-4B8C-83A1-F6EECF244321}">
                <p14:modId xmlns:p14="http://schemas.microsoft.com/office/powerpoint/2010/main" val="4252660180"/>
              </p:ext>
            </p:extLst>
          </p:nvPr>
        </p:nvGraphicFramePr>
        <p:xfrm>
          <a:off x="503999" y="2536756"/>
          <a:ext cx="12252071" cy="3806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6215831" y="7124357"/>
            <a:ext cx="6984776"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(W12: 4000; W13: 3206): Fieldwork dates: 28 January to 10 February 2022)</a:t>
            </a:r>
          </a:p>
        </p:txBody>
      </p:sp>
      <p:sp>
        <p:nvSpPr>
          <p:cNvPr id="18" name="TextBox 17"/>
          <p:cNvSpPr txBox="1"/>
          <p:nvPr/>
        </p:nvSpPr>
        <p:spPr bwMode="white">
          <a:xfrm>
            <a:off x="337102" y="1896899"/>
            <a:ext cx="12529392" cy="553998"/>
          </a:xfrm>
          <a:prstGeom prst="rect">
            <a:avLst/>
          </a:prstGeom>
          <a:noFill/>
        </p:spPr>
        <p:txBody>
          <a:bodyPr wrap="square" lIns="0" tIns="0" rIns="0" bIns="0" rtlCol="0">
            <a:spAutoFit/>
          </a:bodyPr>
          <a:lstStyle/>
          <a:p>
            <a:r>
              <a:rPr lang="en-US" sz="1800" kern="0" dirty="0"/>
              <a:t>Q </a:t>
            </a:r>
            <a:r>
              <a:rPr lang="en-GB" sz="1800" dirty="0"/>
              <a:t>For each of the following circumstances, please say whether the government should allow or should not allow employers to be able to recruit employees from overseas.</a:t>
            </a:r>
            <a:endParaRPr lang="en-US" sz="1800" dirty="0"/>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9" name="Title 6">
            <a:extLst>
              <a:ext uri="{FF2B5EF4-FFF2-40B4-BE49-F238E27FC236}">
                <a16:creationId xmlns:a16="http://schemas.microsoft.com/office/drawing/2014/main" id="{2903998C-DF8F-42DD-9086-A4B83B4B2A0F}"/>
              </a:ext>
            </a:extLst>
          </p:cNvPr>
          <p:cNvSpPr txBox="1">
            <a:spLocks/>
          </p:cNvSpPr>
          <p:nvPr/>
        </p:nvSpPr>
        <p:spPr>
          <a:xfrm>
            <a:off x="379305" y="246530"/>
            <a:ext cx="12652680" cy="134088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There has been a small increase in support for allowing employers to hire lower skilled workers and seasonal workers from abroad since July 2021</a:t>
            </a:r>
          </a:p>
        </p:txBody>
      </p:sp>
      <p:graphicFrame>
        <p:nvGraphicFramePr>
          <p:cNvPr id="2" name="Table 1">
            <a:extLst>
              <a:ext uri="{FF2B5EF4-FFF2-40B4-BE49-F238E27FC236}">
                <a16:creationId xmlns:a16="http://schemas.microsoft.com/office/drawing/2014/main" id="{BBE0B888-045B-4CBF-8C99-9802296818A7}"/>
              </a:ext>
            </a:extLst>
          </p:cNvPr>
          <p:cNvGraphicFramePr>
            <a:graphicFrameLocks noGrp="1"/>
          </p:cNvGraphicFramePr>
          <p:nvPr/>
        </p:nvGraphicFramePr>
        <p:xfrm>
          <a:off x="504000" y="3090754"/>
          <a:ext cx="3119543" cy="3138150"/>
        </p:xfrm>
        <a:graphic>
          <a:graphicData uri="http://schemas.openxmlformats.org/drawingml/2006/table">
            <a:tbl>
              <a:tblPr>
                <a:tableStyleId>{5C22544A-7EE6-4342-B048-85BDC9FD1C3A}</a:tableStyleId>
              </a:tblPr>
              <a:tblGrid>
                <a:gridCol w="3119543">
                  <a:extLst>
                    <a:ext uri="{9D8B030D-6E8A-4147-A177-3AD203B41FA5}">
                      <a16:colId xmlns:a16="http://schemas.microsoft.com/office/drawing/2014/main" val="657285985"/>
                    </a:ext>
                  </a:extLst>
                </a:gridCol>
              </a:tblGrid>
              <a:tr h="743293">
                <a:tc>
                  <a:txBody>
                    <a:bodyPr/>
                    <a:lstStyle/>
                    <a:p>
                      <a:pPr algn="r" fontAlgn="ctr"/>
                      <a:r>
                        <a:rPr lang="en-GB" sz="1400" u="none" strike="noStrike" dirty="0">
                          <a:effectLst/>
                        </a:rPr>
                        <a:t>For any job where there are shortages in the UK</a:t>
                      </a:r>
                      <a:endParaRPr lang="en-GB" sz="14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5484592"/>
                  </a:ext>
                </a:extLst>
              </a:tr>
              <a:tr h="772759">
                <a:tc>
                  <a:txBody>
                    <a:bodyPr/>
                    <a:lstStyle/>
                    <a:p>
                      <a:pPr algn="r" fontAlgn="ctr"/>
                      <a:r>
                        <a:rPr lang="en-GB" sz="1400" u="none" strike="noStrike" dirty="0">
                          <a:effectLst/>
                        </a:rPr>
                        <a:t>For lower skilled jobs that are harder to fill by workers in the UK</a:t>
                      </a:r>
                      <a:endParaRPr lang="en-GB" sz="14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767645"/>
                  </a:ext>
                </a:extLst>
              </a:tr>
              <a:tr h="772759">
                <a:tc>
                  <a:txBody>
                    <a:bodyPr/>
                    <a:lstStyle/>
                    <a:p>
                      <a:pPr algn="r" fontAlgn="ctr"/>
                      <a:r>
                        <a:rPr lang="en-GB" sz="1400" u="none" strike="noStrike" dirty="0">
                          <a:effectLst/>
                        </a:rPr>
                        <a:t>For key services, such as health and social care</a:t>
                      </a:r>
                      <a:endParaRPr lang="en-GB" sz="14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8315086"/>
                  </a:ext>
                </a:extLst>
              </a:tr>
              <a:tr h="849339">
                <a:tc>
                  <a:txBody>
                    <a:bodyPr/>
                    <a:lstStyle/>
                    <a:p>
                      <a:pPr algn="r" fontAlgn="ctr"/>
                      <a:r>
                        <a:rPr lang="en-GB" sz="1400" u="none" strike="noStrike" dirty="0">
                          <a:effectLst/>
                        </a:rPr>
                        <a:t>For temporary seasonal work, for example in fruit picking and hospitality</a:t>
                      </a:r>
                      <a:endParaRPr lang="en-GB" sz="14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6006131"/>
                  </a:ext>
                </a:extLst>
              </a:tr>
            </a:tbl>
          </a:graphicData>
        </a:graphic>
      </p:graphicFrame>
      <p:cxnSp>
        <p:nvCxnSpPr>
          <p:cNvPr id="4" name="Straight Connector 3">
            <a:extLst>
              <a:ext uri="{FF2B5EF4-FFF2-40B4-BE49-F238E27FC236}">
                <a16:creationId xmlns:a16="http://schemas.microsoft.com/office/drawing/2014/main" id="{0CB74032-CEDF-4F52-AF63-EF8BF2D6CBEF}"/>
              </a:ext>
            </a:extLst>
          </p:cNvPr>
          <p:cNvCxnSpPr/>
          <p:nvPr/>
        </p:nvCxnSpPr>
        <p:spPr>
          <a:xfrm>
            <a:off x="379305" y="3862578"/>
            <a:ext cx="12376765"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B4335630-428F-4B1A-9D22-71CC44F461B1}"/>
              </a:ext>
            </a:extLst>
          </p:cNvPr>
          <p:cNvCxnSpPr/>
          <p:nvPr/>
        </p:nvCxnSpPr>
        <p:spPr>
          <a:xfrm>
            <a:off x="383183" y="4644727"/>
            <a:ext cx="12376765"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7748108B-58B0-44D6-A4D9-99857D300E07}"/>
              </a:ext>
            </a:extLst>
          </p:cNvPr>
          <p:cNvCxnSpPr/>
          <p:nvPr/>
        </p:nvCxnSpPr>
        <p:spPr>
          <a:xfrm>
            <a:off x="387061" y="5426876"/>
            <a:ext cx="12376765"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17403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1031255" y="7124357"/>
            <a:ext cx="12169352"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(April/May ’19: 1,060) (W13: 3206): Fieldwork dates: 28 January to 10 February 2022</a:t>
            </a:r>
          </a:p>
        </p:txBody>
      </p:sp>
      <p:sp>
        <p:nvSpPr>
          <p:cNvPr id="18" name="TextBox 17"/>
          <p:cNvSpPr txBox="1"/>
          <p:nvPr/>
        </p:nvSpPr>
        <p:spPr bwMode="white">
          <a:xfrm>
            <a:off x="355901" y="1812929"/>
            <a:ext cx="12529392" cy="492443"/>
          </a:xfrm>
          <a:prstGeom prst="rect">
            <a:avLst/>
          </a:prstGeom>
          <a:noFill/>
        </p:spPr>
        <p:txBody>
          <a:bodyPr wrap="square" lIns="0" tIns="0" rIns="0" bIns="0" rtlCol="0">
            <a:spAutoFit/>
          </a:bodyPr>
          <a:lstStyle/>
          <a:p>
            <a:r>
              <a:rPr lang="en-US" sz="1600" kern="0" dirty="0"/>
              <a:t>Q </a:t>
            </a:r>
            <a:r>
              <a:rPr lang="en-GB" sz="1600" dirty="0">
                <a:solidFill>
                  <a:srgbClr val="000000"/>
                </a:solidFill>
                <a:effectLst/>
                <a:ea typeface="Calibri" panose="020F0502020204030204" pitchFamily="34" charset="0"/>
              </a:rPr>
              <a:t>How strongly do you agree or disagree with the following statement? Since the EU referendum in 2016 I have become more positive about the impact immigration has on Britain?</a:t>
            </a:r>
            <a:endParaRPr lang="en-US" sz="1600" dirty="0"/>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9" name="Title 6">
            <a:extLst>
              <a:ext uri="{FF2B5EF4-FFF2-40B4-BE49-F238E27FC236}">
                <a16:creationId xmlns:a16="http://schemas.microsoft.com/office/drawing/2014/main" id="{2903998C-DF8F-42DD-9086-A4B83B4B2A0F}"/>
              </a:ext>
            </a:extLst>
          </p:cNvPr>
          <p:cNvSpPr txBox="1">
            <a:spLocks/>
          </p:cNvSpPr>
          <p:nvPr/>
        </p:nvSpPr>
        <p:spPr>
          <a:xfrm>
            <a:off x="415164" y="624771"/>
            <a:ext cx="12652680"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One in five agree that they have become more positive about the impact immigration has had on Britain since the 2016 referendum.</a:t>
            </a:r>
          </a:p>
        </p:txBody>
      </p:sp>
      <p:graphicFrame>
        <p:nvGraphicFramePr>
          <p:cNvPr id="8" name="Chart 7">
            <a:extLst>
              <a:ext uri="{FF2B5EF4-FFF2-40B4-BE49-F238E27FC236}">
                <a16:creationId xmlns:a16="http://schemas.microsoft.com/office/drawing/2014/main" id="{D7AC3110-FEF7-4205-94D0-FAE1FAD4CD61}"/>
              </a:ext>
            </a:extLst>
          </p:cNvPr>
          <p:cNvGraphicFramePr/>
          <p:nvPr>
            <p:extLst>
              <p:ext uri="{D42A27DB-BD31-4B8C-83A1-F6EECF244321}">
                <p14:modId xmlns:p14="http://schemas.microsoft.com/office/powerpoint/2010/main" val="4196370637"/>
              </p:ext>
            </p:extLst>
          </p:nvPr>
        </p:nvGraphicFramePr>
        <p:xfrm>
          <a:off x="226679" y="2536756"/>
          <a:ext cx="12529392" cy="380697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654FEC0-4086-4F40-BBD7-940A6D6E582B}"/>
              </a:ext>
            </a:extLst>
          </p:cNvPr>
          <p:cNvSpPr txBox="1"/>
          <p:nvPr/>
        </p:nvSpPr>
        <p:spPr>
          <a:xfrm>
            <a:off x="11112375" y="3002272"/>
            <a:ext cx="595942" cy="246221"/>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29%</a:t>
            </a:r>
          </a:p>
        </p:txBody>
      </p:sp>
      <p:sp>
        <p:nvSpPr>
          <p:cNvPr id="10" name="TextBox 9">
            <a:extLst>
              <a:ext uri="{FF2B5EF4-FFF2-40B4-BE49-F238E27FC236}">
                <a16:creationId xmlns:a16="http://schemas.microsoft.com/office/drawing/2014/main" id="{9A2DE310-CA4D-4C31-B410-044A9ADE66EE}"/>
              </a:ext>
            </a:extLst>
          </p:cNvPr>
          <p:cNvSpPr txBox="1"/>
          <p:nvPr/>
        </p:nvSpPr>
        <p:spPr>
          <a:xfrm>
            <a:off x="2703094" y="3002273"/>
            <a:ext cx="595942" cy="246221"/>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21%</a:t>
            </a:r>
          </a:p>
        </p:txBody>
      </p:sp>
      <p:sp>
        <p:nvSpPr>
          <p:cNvPr id="15" name="TextBox 14">
            <a:extLst>
              <a:ext uri="{FF2B5EF4-FFF2-40B4-BE49-F238E27FC236}">
                <a16:creationId xmlns:a16="http://schemas.microsoft.com/office/drawing/2014/main" id="{45FE8E33-4E28-4759-8AAB-3003967565C5}"/>
              </a:ext>
            </a:extLst>
          </p:cNvPr>
          <p:cNvSpPr txBox="1"/>
          <p:nvPr/>
        </p:nvSpPr>
        <p:spPr>
          <a:xfrm>
            <a:off x="11112375" y="4600918"/>
            <a:ext cx="595942" cy="246221"/>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21%</a:t>
            </a:r>
          </a:p>
        </p:txBody>
      </p:sp>
      <p:sp>
        <p:nvSpPr>
          <p:cNvPr id="16" name="TextBox 15">
            <a:extLst>
              <a:ext uri="{FF2B5EF4-FFF2-40B4-BE49-F238E27FC236}">
                <a16:creationId xmlns:a16="http://schemas.microsoft.com/office/drawing/2014/main" id="{91B195F3-9778-4E43-9959-7FD306F6249C}"/>
              </a:ext>
            </a:extLst>
          </p:cNvPr>
          <p:cNvSpPr txBox="1"/>
          <p:nvPr/>
        </p:nvSpPr>
        <p:spPr>
          <a:xfrm>
            <a:off x="2677500" y="4591754"/>
            <a:ext cx="595942" cy="246221"/>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20%</a:t>
            </a:r>
          </a:p>
        </p:txBody>
      </p:sp>
    </p:spTree>
    <p:extLst>
      <p:ext uri="{BB962C8B-B14F-4D97-AF65-F5344CB8AC3E}">
        <p14:creationId xmlns:p14="http://schemas.microsoft.com/office/powerpoint/2010/main" val="318951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1031255" y="7124357"/>
            <a:ext cx="12169352"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(W13: 3206): Fieldwork dates: 28 January to 10 February 2022</a:t>
            </a:r>
          </a:p>
        </p:txBody>
      </p:sp>
      <p:sp>
        <p:nvSpPr>
          <p:cNvPr id="18" name="TextBox 17"/>
          <p:cNvSpPr txBox="1"/>
          <p:nvPr/>
        </p:nvSpPr>
        <p:spPr bwMode="white">
          <a:xfrm>
            <a:off x="355901" y="1812929"/>
            <a:ext cx="12529392" cy="492443"/>
          </a:xfrm>
          <a:prstGeom prst="rect">
            <a:avLst/>
          </a:prstGeom>
          <a:noFill/>
        </p:spPr>
        <p:txBody>
          <a:bodyPr wrap="square" lIns="0" tIns="0" rIns="0" bIns="0" rtlCol="0">
            <a:spAutoFit/>
          </a:bodyPr>
          <a:lstStyle/>
          <a:p>
            <a:r>
              <a:rPr lang="en-US" sz="1600" kern="0" dirty="0"/>
              <a:t>Q </a:t>
            </a:r>
            <a:r>
              <a:rPr lang="en-GB" sz="1600" dirty="0">
                <a:solidFill>
                  <a:srgbClr val="000000"/>
                </a:solidFill>
                <a:effectLst/>
                <a:ea typeface="Calibri" panose="020F0502020204030204" pitchFamily="34" charset="0"/>
              </a:rPr>
              <a:t>How strongly do you agree or disagree with the following statement? Since the EU referendum in 2016 I have become more positive about the impact immigration has on Britain?</a:t>
            </a:r>
            <a:endParaRPr lang="en-US" sz="1600" dirty="0"/>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9" name="Title 6">
            <a:extLst>
              <a:ext uri="{FF2B5EF4-FFF2-40B4-BE49-F238E27FC236}">
                <a16:creationId xmlns:a16="http://schemas.microsoft.com/office/drawing/2014/main" id="{2903998C-DF8F-42DD-9086-A4B83B4B2A0F}"/>
              </a:ext>
            </a:extLst>
          </p:cNvPr>
          <p:cNvSpPr txBox="1">
            <a:spLocks/>
          </p:cNvSpPr>
          <p:nvPr/>
        </p:nvSpPr>
        <p:spPr>
          <a:xfrm>
            <a:off x="415164" y="744256"/>
            <a:ext cx="12652680"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Remain voters more likely to say they have become more positive than Leave voters – Conservative supporters also more likely to disagree.</a:t>
            </a:r>
          </a:p>
        </p:txBody>
      </p:sp>
      <p:graphicFrame>
        <p:nvGraphicFramePr>
          <p:cNvPr id="8" name="Chart 7">
            <a:extLst>
              <a:ext uri="{FF2B5EF4-FFF2-40B4-BE49-F238E27FC236}">
                <a16:creationId xmlns:a16="http://schemas.microsoft.com/office/drawing/2014/main" id="{D7AC3110-FEF7-4205-94D0-FAE1FAD4CD61}"/>
              </a:ext>
            </a:extLst>
          </p:cNvPr>
          <p:cNvGraphicFramePr/>
          <p:nvPr>
            <p:extLst>
              <p:ext uri="{D42A27DB-BD31-4B8C-83A1-F6EECF244321}">
                <p14:modId xmlns:p14="http://schemas.microsoft.com/office/powerpoint/2010/main" val="509159857"/>
              </p:ext>
            </p:extLst>
          </p:nvPr>
        </p:nvGraphicFramePr>
        <p:xfrm>
          <a:off x="226679" y="2386278"/>
          <a:ext cx="12529392" cy="428025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9A2DE310-CA4D-4C31-B410-044A9ADE66EE}"/>
              </a:ext>
            </a:extLst>
          </p:cNvPr>
          <p:cNvSpPr txBox="1"/>
          <p:nvPr/>
        </p:nvSpPr>
        <p:spPr>
          <a:xfrm>
            <a:off x="3127871" y="2718205"/>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21%</a:t>
            </a:r>
          </a:p>
        </p:txBody>
      </p:sp>
      <p:sp>
        <p:nvSpPr>
          <p:cNvPr id="16" name="TextBox 15">
            <a:extLst>
              <a:ext uri="{FF2B5EF4-FFF2-40B4-BE49-F238E27FC236}">
                <a16:creationId xmlns:a16="http://schemas.microsoft.com/office/drawing/2014/main" id="{91B195F3-9778-4E43-9959-7FD306F6249C}"/>
              </a:ext>
            </a:extLst>
          </p:cNvPr>
          <p:cNvSpPr txBox="1"/>
          <p:nvPr/>
        </p:nvSpPr>
        <p:spPr>
          <a:xfrm>
            <a:off x="3127871" y="3300032"/>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21%</a:t>
            </a:r>
          </a:p>
        </p:txBody>
      </p:sp>
      <p:sp>
        <p:nvSpPr>
          <p:cNvPr id="12" name="TextBox 11">
            <a:extLst>
              <a:ext uri="{FF2B5EF4-FFF2-40B4-BE49-F238E27FC236}">
                <a16:creationId xmlns:a16="http://schemas.microsoft.com/office/drawing/2014/main" id="{53A3156E-2376-4593-9683-A7A981809658}"/>
              </a:ext>
            </a:extLst>
          </p:cNvPr>
          <p:cNvSpPr txBox="1"/>
          <p:nvPr/>
        </p:nvSpPr>
        <p:spPr>
          <a:xfrm>
            <a:off x="3405840" y="3818172"/>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24%</a:t>
            </a:r>
          </a:p>
        </p:txBody>
      </p:sp>
      <p:sp>
        <p:nvSpPr>
          <p:cNvPr id="13" name="TextBox 12">
            <a:extLst>
              <a:ext uri="{FF2B5EF4-FFF2-40B4-BE49-F238E27FC236}">
                <a16:creationId xmlns:a16="http://schemas.microsoft.com/office/drawing/2014/main" id="{1CB62060-3C70-4A45-A5AD-A5D9151AB18F}"/>
              </a:ext>
            </a:extLst>
          </p:cNvPr>
          <p:cNvSpPr txBox="1"/>
          <p:nvPr/>
        </p:nvSpPr>
        <p:spPr>
          <a:xfrm>
            <a:off x="3479527" y="4335009"/>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27%</a:t>
            </a:r>
          </a:p>
        </p:txBody>
      </p:sp>
      <p:sp>
        <p:nvSpPr>
          <p:cNvPr id="14" name="TextBox 13">
            <a:extLst>
              <a:ext uri="{FF2B5EF4-FFF2-40B4-BE49-F238E27FC236}">
                <a16:creationId xmlns:a16="http://schemas.microsoft.com/office/drawing/2014/main" id="{D63DCD30-57E7-4092-8C41-3AD5A2EC2D44}"/>
              </a:ext>
            </a:extLst>
          </p:cNvPr>
          <p:cNvSpPr txBox="1"/>
          <p:nvPr/>
        </p:nvSpPr>
        <p:spPr>
          <a:xfrm>
            <a:off x="3107869" y="4885170"/>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18%</a:t>
            </a:r>
          </a:p>
        </p:txBody>
      </p:sp>
      <p:sp>
        <p:nvSpPr>
          <p:cNvPr id="9" name="TextBox 8">
            <a:extLst>
              <a:ext uri="{FF2B5EF4-FFF2-40B4-BE49-F238E27FC236}">
                <a16:creationId xmlns:a16="http://schemas.microsoft.com/office/drawing/2014/main" id="{0654FEC0-4086-4F40-BBD7-940A6D6E582B}"/>
              </a:ext>
            </a:extLst>
          </p:cNvPr>
          <p:cNvSpPr txBox="1"/>
          <p:nvPr/>
        </p:nvSpPr>
        <p:spPr>
          <a:xfrm>
            <a:off x="10588441" y="2711116"/>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29%</a:t>
            </a:r>
          </a:p>
        </p:txBody>
      </p:sp>
      <p:sp>
        <p:nvSpPr>
          <p:cNvPr id="15" name="TextBox 14">
            <a:extLst>
              <a:ext uri="{FF2B5EF4-FFF2-40B4-BE49-F238E27FC236}">
                <a16:creationId xmlns:a16="http://schemas.microsoft.com/office/drawing/2014/main" id="{45FE8E33-4E28-4759-8AAB-3003967565C5}"/>
              </a:ext>
            </a:extLst>
          </p:cNvPr>
          <p:cNvSpPr txBox="1"/>
          <p:nvPr/>
        </p:nvSpPr>
        <p:spPr>
          <a:xfrm>
            <a:off x="9437994" y="4831814"/>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42%</a:t>
            </a:r>
          </a:p>
        </p:txBody>
      </p:sp>
      <p:sp>
        <p:nvSpPr>
          <p:cNvPr id="20" name="TextBox 19">
            <a:extLst>
              <a:ext uri="{FF2B5EF4-FFF2-40B4-BE49-F238E27FC236}">
                <a16:creationId xmlns:a16="http://schemas.microsoft.com/office/drawing/2014/main" id="{B29C9A14-07BD-49C7-9E1A-85C6446EF3AB}"/>
              </a:ext>
            </a:extLst>
          </p:cNvPr>
          <p:cNvSpPr txBox="1"/>
          <p:nvPr/>
        </p:nvSpPr>
        <p:spPr>
          <a:xfrm>
            <a:off x="10021501" y="3276666"/>
            <a:ext cx="580805"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38%</a:t>
            </a:r>
          </a:p>
        </p:txBody>
      </p:sp>
      <p:sp>
        <p:nvSpPr>
          <p:cNvPr id="21" name="TextBox 20">
            <a:extLst>
              <a:ext uri="{FF2B5EF4-FFF2-40B4-BE49-F238E27FC236}">
                <a16:creationId xmlns:a16="http://schemas.microsoft.com/office/drawing/2014/main" id="{4D9A374A-A0B0-4382-BF2F-D33EF79E2DB8}"/>
              </a:ext>
            </a:extLst>
          </p:cNvPr>
          <p:cNvSpPr txBox="1"/>
          <p:nvPr/>
        </p:nvSpPr>
        <p:spPr>
          <a:xfrm>
            <a:off x="10904665" y="3780631"/>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23%</a:t>
            </a:r>
          </a:p>
        </p:txBody>
      </p:sp>
      <p:sp>
        <p:nvSpPr>
          <p:cNvPr id="22" name="TextBox 21">
            <a:extLst>
              <a:ext uri="{FF2B5EF4-FFF2-40B4-BE49-F238E27FC236}">
                <a16:creationId xmlns:a16="http://schemas.microsoft.com/office/drawing/2014/main" id="{C9EEA89B-9C93-41CA-A6A7-556C339D00FB}"/>
              </a:ext>
            </a:extLst>
          </p:cNvPr>
          <p:cNvSpPr txBox="1"/>
          <p:nvPr/>
        </p:nvSpPr>
        <p:spPr>
          <a:xfrm>
            <a:off x="11184383" y="4324671"/>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21%</a:t>
            </a:r>
          </a:p>
        </p:txBody>
      </p:sp>
      <p:sp>
        <p:nvSpPr>
          <p:cNvPr id="24" name="TextBox 23">
            <a:extLst>
              <a:ext uri="{FF2B5EF4-FFF2-40B4-BE49-F238E27FC236}">
                <a16:creationId xmlns:a16="http://schemas.microsoft.com/office/drawing/2014/main" id="{54B9C711-D7CE-47DC-9133-D79DB0D69A56}"/>
              </a:ext>
            </a:extLst>
          </p:cNvPr>
          <p:cNvSpPr txBox="1"/>
          <p:nvPr/>
        </p:nvSpPr>
        <p:spPr>
          <a:xfrm>
            <a:off x="11588724" y="5393047"/>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16%</a:t>
            </a:r>
          </a:p>
        </p:txBody>
      </p:sp>
      <p:sp>
        <p:nvSpPr>
          <p:cNvPr id="25" name="TextBox 24">
            <a:extLst>
              <a:ext uri="{FF2B5EF4-FFF2-40B4-BE49-F238E27FC236}">
                <a16:creationId xmlns:a16="http://schemas.microsoft.com/office/drawing/2014/main" id="{E82171A1-E364-4904-B66D-3D543581E1C2}"/>
              </a:ext>
            </a:extLst>
          </p:cNvPr>
          <p:cNvSpPr txBox="1"/>
          <p:nvPr/>
        </p:nvSpPr>
        <p:spPr>
          <a:xfrm>
            <a:off x="8808119" y="5919519"/>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57%</a:t>
            </a:r>
          </a:p>
        </p:txBody>
      </p:sp>
      <p:sp>
        <p:nvSpPr>
          <p:cNvPr id="26" name="TextBox 25">
            <a:extLst>
              <a:ext uri="{FF2B5EF4-FFF2-40B4-BE49-F238E27FC236}">
                <a16:creationId xmlns:a16="http://schemas.microsoft.com/office/drawing/2014/main" id="{B76D9BBE-63E9-448B-93B0-D1EE0BC82A5C}"/>
              </a:ext>
            </a:extLst>
          </p:cNvPr>
          <p:cNvSpPr txBox="1"/>
          <p:nvPr/>
        </p:nvSpPr>
        <p:spPr>
          <a:xfrm>
            <a:off x="4001782" y="5393047"/>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33%</a:t>
            </a:r>
          </a:p>
        </p:txBody>
      </p:sp>
      <p:sp>
        <p:nvSpPr>
          <p:cNvPr id="27" name="TextBox 26">
            <a:extLst>
              <a:ext uri="{FF2B5EF4-FFF2-40B4-BE49-F238E27FC236}">
                <a16:creationId xmlns:a16="http://schemas.microsoft.com/office/drawing/2014/main" id="{AC0E1B2E-F792-4C13-88E9-741DA26E97EB}"/>
              </a:ext>
            </a:extLst>
          </p:cNvPr>
          <p:cNvSpPr txBox="1"/>
          <p:nvPr/>
        </p:nvSpPr>
        <p:spPr>
          <a:xfrm>
            <a:off x="2764150" y="5919519"/>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12%</a:t>
            </a:r>
          </a:p>
        </p:txBody>
      </p:sp>
    </p:spTree>
    <p:extLst>
      <p:ext uri="{BB962C8B-B14F-4D97-AF65-F5344CB8AC3E}">
        <p14:creationId xmlns:p14="http://schemas.microsoft.com/office/powerpoint/2010/main" val="257671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1823343" y="7124357"/>
            <a:ext cx="11377264"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who have become more positive about immigration since the EU referendum (W13: 710): Fieldwork dates: 28 January to 10 February 2022)</a:t>
            </a:r>
          </a:p>
        </p:txBody>
      </p:sp>
      <p:sp>
        <p:nvSpPr>
          <p:cNvPr id="18" name="TextBox 17"/>
          <p:cNvSpPr txBox="1"/>
          <p:nvPr/>
        </p:nvSpPr>
        <p:spPr bwMode="white">
          <a:xfrm>
            <a:off x="339411" y="1986912"/>
            <a:ext cx="12529392" cy="246221"/>
          </a:xfrm>
          <a:prstGeom prst="rect">
            <a:avLst/>
          </a:prstGeom>
          <a:noFill/>
        </p:spPr>
        <p:txBody>
          <a:bodyPr wrap="square" lIns="0" tIns="0" rIns="0" bIns="0" rtlCol="0">
            <a:spAutoFit/>
          </a:bodyPr>
          <a:lstStyle/>
          <a:p>
            <a:r>
              <a:rPr lang="en-US" sz="1600" kern="0" dirty="0"/>
              <a:t>Q </a:t>
            </a:r>
            <a:r>
              <a:rPr lang="en-GB" sz="1600" dirty="0">
                <a:effectLst/>
                <a:ea typeface="Calibri" panose="020F0502020204030204" pitchFamily="34" charset="0"/>
              </a:rPr>
              <a:t>And for what reason(s) has your attitude towards the impact of immigration become more positive since the EU referendum in 2016?</a:t>
            </a:r>
            <a:endParaRPr lang="en-US" sz="1600" dirty="0"/>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9" name="Title 6">
            <a:extLst>
              <a:ext uri="{FF2B5EF4-FFF2-40B4-BE49-F238E27FC236}">
                <a16:creationId xmlns:a16="http://schemas.microsoft.com/office/drawing/2014/main" id="{2903998C-DF8F-42DD-9086-A4B83B4B2A0F}"/>
              </a:ext>
            </a:extLst>
          </p:cNvPr>
          <p:cNvSpPr txBox="1">
            <a:spLocks/>
          </p:cNvSpPr>
          <p:nvPr/>
        </p:nvSpPr>
        <p:spPr>
          <a:xfrm>
            <a:off x="356527" y="829731"/>
            <a:ext cx="12652680"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Among those who have become more positive about immigration since the EU referendum, most say it is because of them becoming more aware about the contribution of migrants – especially in key services.</a:t>
            </a:r>
          </a:p>
        </p:txBody>
      </p:sp>
      <p:graphicFrame>
        <p:nvGraphicFramePr>
          <p:cNvPr id="8" name="Chart 7">
            <a:extLst>
              <a:ext uri="{FF2B5EF4-FFF2-40B4-BE49-F238E27FC236}">
                <a16:creationId xmlns:a16="http://schemas.microsoft.com/office/drawing/2014/main" id="{D7AC3110-FEF7-4205-94D0-FAE1FAD4CD61}"/>
              </a:ext>
            </a:extLst>
          </p:cNvPr>
          <p:cNvGraphicFramePr/>
          <p:nvPr/>
        </p:nvGraphicFramePr>
        <p:xfrm>
          <a:off x="226679" y="2536756"/>
          <a:ext cx="12529392" cy="39597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4">
            <a:extLst>
              <a:ext uri="{FF2B5EF4-FFF2-40B4-BE49-F238E27FC236}">
                <a16:creationId xmlns:a16="http://schemas.microsoft.com/office/drawing/2014/main" id="{9C16F6FB-6C00-41CA-84D3-ED97A31D4BB0}"/>
              </a:ext>
            </a:extLst>
          </p:cNvPr>
          <p:cNvGraphicFramePr>
            <a:graphicFrameLocks noGrp="1"/>
          </p:cNvGraphicFramePr>
          <p:nvPr/>
        </p:nvGraphicFramePr>
        <p:xfrm>
          <a:off x="339411" y="2663163"/>
          <a:ext cx="7419446" cy="3637744"/>
        </p:xfrm>
        <a:graphic>
          <a:graphicData uri="http://schemas.openxmlformats.org/drawingml/2006/table">
            <a:tbl>
              <a:tblPr firstRow="1" bandRow="1">
                <a:tableStyleId>{5C22544A-7EE6-4342-B048-85BDC9FD1C3A}</a:tableStyleId>
              </a:tblPr>
              <a:tblGrid>
                <a:gridCol w="7419446">
                  <a:extLst>
                    <a:ext uri="{9D8B030D-6E8A-4147-A177-3AD203B41FA5}">
                      <a16:colId xmlns:a16="http://schemas.microsoft.com/office/drawing/2014/main" val="715850910"/>
                    </a:ext>
                  </a:extLst>
                </a:gridCol>
              </a:tblGrid>
              <a:tr h="411664">
                <a:tc>
                  <a:txBody>
                    <a:bodyPr/>
                    <a:lstStyle/>
                    <a:p>
                      <a:pPr algn="r" fontAlgn="ctr"/>
                      <a:r>
                        <a:rPr lang="en-GB" sz="1300" b="0" u="none" strike="noStrike" dirty="0">
                          <a:solidFill>
                            <a:schemeClr val="tx1"/>
                          </a:solidFill>
                          <a:effectLst/>
                        </a:rPr>
                        <a:t>I have become more aware about the role of migrants in key services such as health and social care during the pandemic</a:t>
                      </a:r>
                      <a:endParaRPr lang="en-GB" sz="13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88772263"/>
                  </a:ext>
                </a:extLst>
              </a:tr>
              <a:tr h="411664">
                <a:tc>
                  <a:txBody>
                    <a:bodyPr/>
                    <a:lstStyle/>
                    <a:p>
                      <a:pPr algn="r" fontAlgn="ctr"/>
                      <a:r>
                        <a:rPr lang="en-GB" sz="1300" b="0" u="none" strike="noStrike" dirty="0">
                          <a:solidFill>
                            <a:schemeClr val="tx1"/>
                          </a:solidFill>
                          <a:effectLst/>
                        </a:rPr>
                        <a:t>The discussions since the vote to leave the EU have highlighted how much immigrants contribute to the UK</a:t>
                      </a:r>
                      <a:endParaRPr lang="en-GB" sz="13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776892214"/>
                  </a:ext>
                </a:extLst>
              </a:tr>
              <a:tr h="351802">
                <a:tc>
                  <a:txBody>
                    <a:bodyPr/>
                    <a:lstStyle/>
                    <a:p>
                      <a:pPr algn="r" fontAlgn="ctr"/>
                      <a:r>
                        <a:rPr lang="en-GB" sz="1300" b="0" u="none" strike="noStrike">
                          <a:solidFill>
                            <a:schemeClr val="tx1"/>
                          </a:solidFill>
                          <a:effectLst/>
                        </a:rPr>
                        <a:t>Since leaving the EU the UK has more control over who can come here to live and/or work</a:t>
                      </a:r>
                      <a:endParaRPr lang="en-GB" sz="13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219094400"/>
                  </a:ext>
                </a:extLst>
              </a:tr>
              <a:tr h="351802">
                <a:tc>
                  <a:txBody>
                    <a:bodyPr/>
                    <a:lstStyle/>
                    <a:p>
                      <a:pPr algn="r" fontAlgn="ctr"/>
                      <a:r>
                        <a:rPr lang="en-GB" sz="1300" b="0" u="none" strike="noStrike">
                          <a:solidFill>
                            <a:schemeClr val="tx1"/>
                          </a:solidFill>
                          <a:effectLst/>
                        </a:rPr>
                        <a:t>Fewer migrants are coming to the UK now that Britain has left the EU</a:t>
                      </a:r>
                      <a:endParaRPr lang="en-GB" sz="13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15167223"/>
                  </a:ext>
                </a:extLst>
              </a:tr>
              <a:tr h="351802">
                <a:tc>
                  <a:txBody>
                    <a:bodyPr/>
                    <a:lstStyle/>
                    <a:p>
                      <a:pPr algn="r" fontAlgn="ctr"/>
                      <a:r>
                        <a:rPr lang="en-GB" sz="1300" b="0" u="none" strike="noStrike" dirty="0">
                          <a:solidFill>
                            <a:schemeClr val="tx1"/>
                          </a:solidFill>
                          <a:effectLst/>
                        </a:rPr>
                        <a:t>I personally know more people who are migrants, either at work or socially</a:t>
                      </a:r>
                      <a:endParaRPr lang="en-GB" sz="13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9663162"/>
                  </a:ext>
                </a:extLst>
              </a:tr>
              <a:tr h="351802">
                <a:tc>
                  <a:txBody>
                    <a:bodyPr/>
                    <a:lstStyle/>
                    <a:p>
                      <a:pPr algn="r" fontAlgn="ctr"/>
                      <a:r>
                        <a:rPr lang="en-GB" sz="1300" b="0" u="none" strike="noStrike" dirty="0">
                          <a:solidFill>
                            <a:schemeClr val="tx1"/>
                          </a:solidFill>
                          <a:effectLst/>
                        </a:rPr>
                        <a:t>I am less concerned about the arrival of asylum seekers and refugees than a few years ago</a:t>
                      </a:r>
                      <a:endParaRPr lang="en-GB" sz="13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36243145"/>
                  </a:ext>
                </a:extLst>
              </a:tr>
              <a:tr h="351802">
                <a:tc>
                  <a:txBody>
                    <a:bodyPr/>
                    <a:lstStyle/>
                    <a:p>
                      <a:pPr algn="r" fontAlgn="ctr"/>
                      <a:r>
                        <a:rPr lang="en-GB" sz="1300" b="0" u="none" strike="noStrike">
                          <a:solidFill>
                            <a:schemeClr val="tx1"/>
                          </a:solidFill>
                          <a:effectLst/>
                        </a:rPr>
                        <a:t>I hear/read fewer negative stories in the media about immigration these days</a:t>
                      </a:r>
                      <a:endParaRPr lang="en-GB" sz="13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54646805"/>
                  </a:ext>
                </a:extLst>
              </a:tr>
              <a:tr h="351802">
                <a:tc>
                  <a:txBody>
                    <a:bodyPr/>
                    <a:lstStyle/>
                    <a:p>
                      <a:pPr algn="r" fontAlgn="ctr"/>
                      <a:r>
                        <a:rPr lang="en-GB" sz="1300" b="0" u="none" strike="noStrike" dirty="0">
                          <a:solidFill>
                            <a:schemeClr val="tx1"/>
                          </a:solidFill>
                          <a:effectLst/>
                        </a:rPr>
                        <a:t>Other</a:t>
                      </a:r>
                      <a:endParaRPr lang="en-GB" sz="13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837304478"/>
                  </a:ext>
                </a:extLst>
              </a:tr>
              <a:tr h="351802">
                <a:tc>
                  <a:txBody>
                    <a:bodyPr/>
                    <a:lstStyle/>
                    <a:p>
                      <a:pPr algn="r" fontAlgn="ctr"/>
                      <a:r>
                        <a:rPr lang="en-GB" sz="1300" b="0" u="none" strike="noStrike" dirty="0">
                          <a:solidFill>
                            <a:schemeClr val="tx1"/>
                          </a:solidFill>
                          <a:effectLst/>
                        </a:rPr>
                        <a:t>None of the above</a:t>
                      </a:r>
                      <a:endParaRPr lang="en-GB" sz="13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16378185"/>
                  </a:ext>
                </a:extLst>
              </a:tr>
              <a:tr h="351802">
                <a:tc>
                  <a:txBody>
                    <a:bodyPr/>
                    <a:lstStyle/>
                    <a:p>
                      <a:pPr algn="r" fontAlgn="ctr"/>
                      <a:r>
                        <a:rPr lang="en-GB" sz="1300" b="0" u="none" strike="noStrike" dirty="0">
                          <a:solidFill>
                            <a:schemeClr val="tx1"/>
                          </a:solidFill>
                          <a:effectLst/>
                        </a:rPr>
                        <a:t>Don’t know</a:t>
                      </a:r>
                      <a:endParaRPr lang="en-GB" sz="13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196296014"/>
                  </a:ext>
                </a:extLst>
              </a:tr>
            </a:tbl>
          </a:graphicData>
        </a:graphic>
      </p:graphicFrame>
    </p:spTree>
    <p:extLst>
      <p:ext uri="{BB962C8B-B14F-4D97-AF65-F5344CB8AC3E}">
        <p14:creationId xmlns:p14="http://schemas.microsoft.com/office/powerpoint/2010/main" val="40437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53359" y="3418807"/>
            <a:ext cx="6683463" cy="723660"/>
          </a:xfrm>
        </p:spPr>
        <p:txBody>
          <a:bodyPr/>
          <a:lstStyle/>
          <a:p>
            <a:pPr marL="844212" indent="-844212"/>
            <a:r>
              <a:rPr lang="en-US" sz="4525" dirty="0">
                <a:latin typeface="ITC Avant Garde Std Md" pitchFamily="50" charset="0"/>
              </a:rPr>
              <a:t>Refugees and asylum</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4" name="TextBox 3">
            <a:extLst>
              <a:ext uri="{FF2B5EF4-FFF2-40B4-BE49-F238E27FC236}">
                <a16:creationId xmlns:a16="http://schemas.microsoft.com/office/drawing/2014/main" id="{15780557-096A-4518-A4CD-721CAE2730DC}"/>
              </a:ext>
            </a:extLst>
          </p:cNvPr>
          <p:cNvSpPr txBox="1"/>
          <p:nvPr/>
        </p:nvSpPr>
        <p:spPr>
          <a:xfrm>
            <a:off x="3174000" y="4572719"/>
            <a:ext cx="7834837" cy="400110"/>
          </a:xfrm>
          <a:prstGeom prst="rect">
            <a:avLst/>
          </a:prstGeom>
          <a:noFill/>
        </p:spPr>
        <p:txBody>
          <a:bodyPr wrap="none" lIns="0" tIns="0" rIns="0" bIns="0" rtlCol="0">
            <a:spAutoFit/>
          </a:bodyPr>
          <a:lstStyle/>
          <a:p>
            <a:pPr>
              <a:spcBef>
                <a:spcPts val="500"/>
              </a:spcBef>
              <a:spcAft>
                <a:spcPts val="500"/>
              </a:spcAft>
              <a:buClr>
                <a:schemeClr val="bg2"/>
              </a:buClr>
            </a:pPr>
            <a:r>
              <a:rPr lang="en-GB" sz="2600" dirty="0">
                <a:solidFill>
                  <a:schemeClr val="bg1"/>
                </a:solidFill>
              </a:rPr>
              <a:t>NB: Fieldwork conducted prior to invasion of Ukraine</a:t>
            </a:r>
          </a:p>
        </p:txBody>
      </p:sp>
    </p:spTree>
    <p:extLst>
      <p:ext uri="{BB962C8B-B14F-4D97-AF65-F5344CB8AC3E}">
        <p14:creationId xmlns:p14="http://schemas.microsoft.com/office/powerpoint/2010/main" val="25227707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182">
            <a:extLst>
              <a:ext uri="{FF2B5EF4-FFF2-40B4-BE49-F238E27FC236}">
                <a16:creationId xmlns:a16="http://schemas.microsoft.com/office/drawing/2014/main" id="{21FB2D35-8943-4B51-816F-D010A6026D94}"/>
              </a:ext>
            </a:extLst>
          </p:cNvPr>
          <p:cNvSpPr>
            <a:spLocks noGrp="1"/>
          </p:cNvSpPr>
          <p:nvPr>
            <p:ph type="sldNum" sz="quarter" idx="20"/>
          </p:nvPr>
        </p:nvSpPr>
        <p:spPr/>
        <p:txBody>
          <a:bodyPr/>
          <a:lstStyle/>
          <a:p>
            <a:r>
              <a:rPr lang="en-GB" dirty="0"/>
              <a:t>  </a:t>
            </a:r>
          </a:p>
        </p:txBody>
      </p:sp>
      <p:sp>
        <p:nvSpPr>
          <p:cNvPr id="9" name="Title 8">
            <a:extLst>
              <a:ext uri="{FF2B5EF4-FFF2-40B4-BE49-F238E27FC236}">
                <a16:creationId xmlns:a16="http://schemas.microsoft.com/office/drawing/2014/main" id="{015E0FE9-B152-4F4F-9F66-AA745DEEAFEF}"/>
              </a:ext>
            </a:extLst>
          </p:cNvPr>
          <p:cNvSpPr>
            <a:spLocks noGrp="1"/>
          </p:cNvSpPr>
          <p:nvPr>
            <p:ph type="title"/>
          </p:nvPr>
        </p:nvSpPr>
        <p:spPr>
          <a:xfrm>
            <a:off x="745958" y="504000"/>
            <a:ext cx="3272272" cy="553998"/>
          </a:xfrm>
        </p:spPr>
        <p:txBody>
          <a:bodyPr/>
          <a:lstStyle/>
          <a:p>
            <a:r>
              <a:rPr lang="en-GB" dirty="0"/>
              <a:t>Technical note</a:t>
            </a:r>
          </a:p>
        </p:txBody>
      </p:sp>
      <p:sp>
        <p:nvSpPr>
          <p:cNvPr id="16" name="Rectangle 15">
            <a:extLst>
              <a:ext uri="{FF2B5EF4-FFF2-40B4-BE49-F238E27FC236}">
                <a16:creationId xmlns:a16="http://schemas.microsoft.com/office/drawing/2014/main" id="{AA40D3E6-49E7-4052-A478-4A2D7AF37CC9}"/>
              </a:ext>
            </a:extLst>
          </p:cNvPr>
          <p:cNvSpPr/>
          <p:nvPr/>
        </p:nvSpPr>
        <p:spPr>
          <a:xfrm>
            <a:off x="481976" y="1327823"/>
            <a:ext cx="11561323" cy="4631974"/>
          </a:xfrm>
          <a:prstGeom prst="rect">
            <a:avLst/>
          </a:prstGeom>
        </p:spPr>
        <p:txBody>
          <a:bodyPr wrap="square">
            <a:spAutoFit/>
          </a:bodyPr>
          <a:lstStyle/>
          <a:p>
            <a:pPr marL="314982" indent="-314982">
              <a:lnSpc>
                <a:spcPct val="107000"/>
              </a:lnSpc>
              <a:spcAft>
                <a:spcPts val="882"/>
              </a:spcAft>
              <a:buFont typeface="Wingdings" panose="05000000000000000000" pitchFamily="2" charset="2"/>
              <a:buChar char="§"/>
            </a:pPr>
            <a:r>
              <a:rPr lang="en-GB" sz="2315" dirty="0">
                <a:ea typeface="Calibri" panose="020F0502020204030204" pitchFamily="34" charset="0"/>
                <a:cs typeface="Times New Roman" panose="02020603050405020304" pitchFamily="18" charset="0"/>
              </a:rPr>
              <a:t>Ipsos interviewed 3,206 adults aged 18+ across Great Britain online. Data are weighted to reflect the population profile. </a:t>
            </a:r>
          </a:p>
          <a:p>
            <a:pPr marL="314982" indent="-314982">
              <a:lnSpc>
                <a:spcPct val="107000"/>
              </a:lnSpc>
              <a:spcAft>
                <a:spcPts val="882"/>
              </a:spcAft>
              <a:buFont typeface="Wingdings" panose="05000000000000000000" pitchFamily="2" charset="2"/>
              <a:buChar char="§"/>
            </a:pPr>
            <a:r>
              <a:rPr lang="en-GB" sz="2315" dirty="0">
                <a:ea typeface="Calibri" panose="020F0502020204030204" pitchFamily="34" charset="0"/>
                <a:cs typeface="Times New Roman" panose="02020603050405020304" pitchFamily="18" charset="0"/>
              </a:rPr>
              <a:t>Fieldwork was conducted prior to the invasion of Ukraine. Fieldwork dates were </a:t>
            </a:r>
            <a:r>
              <a:rPr lang="en-GB" sz="2400" dirty="0"/>
              <a:t>28 January to 10 February 2022.</a:t>
            </a:r>
            <a:endParaRPr lang="en-GB" sz="2315" dirty="0">
              <a:ea typeface="Calibri" panose="020F0502020204030204" pitchFamily="34" charset="0"/>
              <a:cs typeface="Times New Roman" panose="02020603050405020304" pitchFamily="18" charset="0"/>
            </a:endParaRPr>
          </a:p>
          <a:p>
            <a:pPr marL="314982" indent="-314982">
              <a:lnSpc>
                <a:spcPct val="107000"/>
              </a:lnSpc>
              <a:spcAft>
                <a:spcPts val="882"/>
              </a:spcAft>
              <a:buFont typeface="Wingdings" panose="05000000000000000000" pitchFamily="2" charset="2"/>
              <a:buChar char="§"/>
            </a:pPr>
            <a:r>
              <a:rPr lang="en-GB" sz="2315" dirty="0">
                <a:ea typeface="Calibri" panose="020F0502020204030204" pitchFamily="34" charset="0"/>
                <a:cs typeface="Times New Roman" panose="02020603050405020304" pitchFamily="18" charset="0"/>
              </a:rPr>
              <a:t>The survey was conducted in collaboration with British Future with funding from Unbound Philanthropy and the Barrow Cadbury Trust. </a:t>
            </a:r>
          </a:p>
          <a:p>
            <a:pPr marL="314982" indent="-314982">
              <a:lnSpc>
                <a:spcPct val="107000"/>
              </a:lnSpc>
              <a:spcAft>
                <a:spcPts val="882"/>
              </a:spcAft>
              <a:buFont typeface="Wingdings" panose="05000000000000000000" pitchFamily="2" charset="2"/>
              <a:buChar char="§"/>
            </a:pPr>
            <a:r>
              <a:rPr lang="en-GB" sz="2315" dirty="0">
                <a:ea typeface="Calibri" panose="020F0502020204030204" pitchFamily="34" charset="0"/>
                <a:cs typeface="Times New Roman" panose="02020603050405020304" pitchFamily="18" charset="0"/>
              </a:rPr>
              <a:t>Percentage scores are shown out of 100%. Where figures do not add up to 100%, this is due to computer rounding. An asterisks indicates a score less than 0.5%, but greater than zero. Combined figures are based on the constituent parts (e.g. % agree = % strongly agree + % tend to agree). These figures are also subject to the effect of rounding.</a:t>
            </a:r>
          </a:p>
        </p:txBody>
      </p:sp>
    </p:spTree>
    <p:extLst>
      <p:ext uri="{BB962C8B-B14F-4D97-AF65-F5344CB8AC3E}">
        <p14:creationId xmlns:p14="http://schemas.microsoft.com/office/powerpoint/2010/main" val="191695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EB60F7D-BB65-44F1-9898-6B0AA80A5ADD}"/>
              </a:ext>
            </a:extLst>
          </p:cNvPr>
          <p:cNvGraphicFramePr/>
          <p:nvPr>
            <p:extLst>
              <p:ext uri="{D42A27DB-BD31-4B8C-83A1-F6EECF244321}">
                <p14:modId xmlns:p14="http://schemas.microsoft.com/office/powerpoint/2010/main" val="183742871"/>
              </p:ext>
            </p:extLst>
          </p:nvPr>
        </p:nvGraphicFramePr>
        <p:xfrm>
          <a:off x="5087730" y="587045"/>
          <a:ext cx="8064896" cy="63057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8F4FECE-AD63-4C94-90CD-3B03EF75C018}"/>
              </a:ext>
            </a:extLst>
          </p:cNvPr>
          <p:cNvSpPr txBox="1"/>
          <p:nvPr/>
        </p:nvSpPr>
        <p:spPr>
          <a:xfrm>
            <a:off x="1175271" y="7124357"/>
            <a:ext cx="12025336"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(W9: 2006; W11: 2532; W12: 4000; W13: 3206): Fieldwork dates: 28 January to 10 February 2022)</a:t>
            </a:r>
          </a:p>
        </p:txBody>
      </p:sp>
      <p:sp>
        <p:nvSpPr>
          <p:cNvPr id="8" name="TextBox 7">
            <a:extLst>
              <a:ext uri="{FF2B5EF4-FFF2-40B4-BE49-F238E27FC236}">
                <a16:creationId xmlns:a16="http://schemas.microsoft.com/office/drawing/2014/main" id="{750BAC89-B8A6-4C66-9C6B-4A8FB23D2D02}"/>
              </a:ext>
            </a:extLst>
          </p:cNvPr>
          <p:cNvSpPr txBox="1"/>
          <p:nvPr/>
        </p:nvSpPr>
        <p:spPr bwMode="white">
          <a:xfrm>
            <a:off x="695926" y="3524484"/>
            <a:ext cx="3928647" cy="1107996"/>
          </a:xfrm>
          <a:prstGeom prst="rect">
            <a:avLst/>
          </a:prstGeom>
          <a:noFill/>
        </p:spPr>
        <p:txBody>
          <a:bodyPr wrap="square" lIns="0" tIns="0" rIns="0" bIns="0" rtlCol="0">
            <a:spAutoFit/>
          </a:bodyPr>
          <a:lstStyle/>
          <a:p>
            <a:r>
              <a:rPr lang="en-GB" sz="1800" kern="0" dirty="0"/>
              <a:t>Q How much sympathy if at all, if any, do you have for the migrants attempting to cross the English Channel by boat to come to Britain?</a:t>
            </a:r>
            <a:endParaRPr lang="en-US" sz="1800" dirty="0"/>
          </a:p>
        </p:txBody>
      </p:sp>
      <p:sp>
        <p:nvSpPr>
          <p:cNvPr id="9" name="TextBox 8">
            <a:extLst>
              <a:ext uri="{FF2B5EF4-FFF2-40B4-BE49-F238E27FC236}">
                <a16:creationId xmlns:a16="http://schemas.microsoft.com/office/drawing/2014/main" id="{26C39C35-52EF-4B3D-89FC-B5C567699379}"/>
              </a:ext>
            </a:extLst>
          </p:cNvPr>
          <p:cNvSpPr txBox="1"/>
          <p:nvPr/>
        </p:nvSpPr>
        <p:spPr>
          <a:xfrm>
            <a:off x="11110019" y="5208929"/>
            <a:ext cx="720080" cy="33855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2200" b="1" dirty="0">
                <a:solidFill>
                  <a:srgbClr val="C00000"/>
                </a:solidFill>
              </a:rPr>
              <a:t>43%</a:t>
            </a:r>
          </a:p>
        </p:txBody>
      </p:sp>
      <p:sp>
        <p:nvSpPr>
          <p:cNvPr id="10" name="TextBox 9">
            <a:extLst>
              <a:ext uri="{FF2B5EF4-FFF2-40B4-BE49-F238E27FC236}">
                <a16:creationId xmlns:a16="http://schemas.microsoft.com/office/drawing/2014/main" id="{AF91A7C3-A27C-47B1-8E01-7B3565E28C0A}"/>
              </a:ext>
            </a:extLst>
          </p:cNvPr>
          <p:cNvSpPr txBox="1"/>
          <p:nvPr/>
        </p:nvSpPr>
        <p:spPr>
          <a:xfrm>
            <a:off x="7344141" y="5210025"/>
            <a:ext cx="720080" cy="33855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2200" b="1" dirty="0">
                <a:solidFill>
                  <a:schemeClr val="accent1">
                    <a:lumMod val="50000"/>
                  </a:schemeClr>
                </a:solidFill>
              </a:rPr>
              <a:t>53%</a:t>
            </a:r>
          </a:p>
        </p:txBody>
      </p:sp>
      <p:sp>
        <p:nvSpPr>
          <p:cNvPr id="11" name="TextBox 10">
            <a:extLst>
              <a:ext uri="{FF2B5EF4-FFF2-40B4-BE49-F238E27FC236}">
                <a16:creationId xmlns:a16="http://schemas.microsoft.com/office/drawing/2014/main" id="{E46E60BF-3C6E-4123-B408-7709D2B04933}"/>
              </a:ext>
            </a:extLst>
          </p:cNvPr>
          <p:cNvSpPr txBox="1"/>
          <p:nvPr/>
        </p:nvSpPr>
        <p:spPr>
          <a:xfrm>
            <a:off x="11328724" y="3920068"/>
            <a:ext cx="720080" cy="33855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2200" b="1" dirty="0">
                <a:solidFill>
                  <a:srgbClr val="C00000"/>
                </a:solidFill>
              </a:rPr>
              <a:t>39%</a:t>
            </a:r>
          </a:p>
        </p:txBody>
      </p:sp>
      <p:sp>
        <p:nvSpPr>
          <p:cNvPr id="12" name="TextBox 11">
            <a:extLst>
              <a:ext uri="{FF2B5EF4-FFF2-40B4-BE49-F238E27FC236}">
                <a16:creationId xmlns:a16="http://schemas.microsoft.com/office/drawing/2014/main" id="{08100C42-2C3B-4B62-BEBF-AB424177AE1D}"/>
              </a:ext>
            </a:extLst>
          </p:cNvPr>
          <p:cNvSpPr txBox="1"/>
          <p:nvPr/>
        </p:nvSpPr>
        <p:spPr>
          <a:xfrm>
            <a:off x="7607198" y="3911534"/>
            <a:ext cx="720080" cy="33855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2200" b="1" dirty="0">
                <a:solidFill>
                  <a:schemeClr val="accent1">
                    <a:lumMod val="50000"/>
                  </a:schemeClr>
                </a:solidFill>
              </a:rPr>
              <a:t>56%</a:t>
            </a:r>
          </a:p>
        </p:txBody>
      </p:sp>
      <p:sp>
        <p:nvSpPr>
          <p:cNvPr id="18" name="Title 6">
            <a:extLst>
              <a:ext uri="{FF2B5EF4-FFF2-40B4-BE49-F238E27FC236}">
                <a16:creationId xmlns:a16="http://schemas.microsoft.com/office/drawing/2014/main" id="{1673402A-4BB7-4D65-84E9-19597F808E5A}"/>
              </a:ext>
            </a:extLst>
          </p:cNvPr>
          <p:cNvSpPr txBox="1">
            <a:spLocks/>
          </p:cNvSpPr>
          <p:nvPr/>
        </p:nvSpPr>
        <p:spPr>
          <a:xfrm>
            <a:off x="695926" y="2193067"/>
            <a:ext cx="4079745"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A majority continue to have sympathy for migrants attempting to cross the English Channel.</a:t>
            </a:r>
          </a:p>
        </p:txBody>
      </p:sp>
      <p:sp>
        <p:nvSpPr>
          <p:cNvPr id="13" name="TextBox 12">
            <a:extLst>
              <a:ext uri="{FF2B5EF4-FFF2-40B4-BE49-F238E27FC236}">
                <a16:creationId xmlns:a16="http://schemas.microsoft.com/office/drawing/2014/main" id="{F86A5D29-4492-48CE-9667-E1EFE15D935B}"/>
              </a:ext>
            </a:extLst>
          </p:cNvPr>
          <p:cNvSpPr txBox="1"/>
          <p:nvPr/>
        </p:nvSpPr>
        <p:spPr>
          <a:xfrm>
            <a:off x="11256391" y="2632525"/>
            <a:ext cx="720080" cy="33855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2200" b="1" dirty="0">
                <a:solidFill>
                  <a:srgbClr val="C00000"/>
                </a:solidFill>
              </a:rPr>
              <a:t>40%</a:t>
            </a:r>
          </a:p>
        </p:txBody>
      </p:sp>
      <p:sp>
        <p:nvSpPr>
          <p:cNvPr id="14" name="TextBox 13">
            <a:extLst>
              <a:ext uri="{FF2B5EF4-FFF2-40B4-BE49-F238E27FC236}">
                <a16:creationId xmlns:a16="http://schemas.microsoft.com/office/drawing/2014/main" id="{BFA33A24-F9DB-4D5B-9AF8-A298522D65A3}"/>
              </a:ext>
            </a:extLst>
          </p:cNvPr>
          <p:cNvSpPr txBox="1"/>
          <p:nvPr/>
        </p:nvSpPr>
        <p:spPr>
          <a:xfrm>
            <a:off x="7516417" y="2630111"/>
            <a:ext cx="720080" cy="33855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2200" b="1" dirty="0">
                <a:solidFill>
                  <a:schemeClr val="accent1">
                    <a:lumMod val="50000"/>
                  </a:schemeClr>
                </a:solidFill>
              </a:rPr>
              <a:t>53%</a:t>
            </a:r>
          </a:p>
        </p:txBody>
      </p:sp>
      <p:sp>
        <p:nvSpPr>
          <p:cNvPr id="15" name="TextBox 14">
            <a:extLst>
              <a:ext uri="{FF2B5EF4-FFF2-40B4-BE49-F238E27FC236}">
                <a16:creationId xmlns:a16="http://schemas.microsoft.com/office/drawing/2014/main" id="{39E530C8-2D88-40DF-86DA-E8CD91B226D9}"/>
              </a:ext>
            </a:extLst>
          </p:cNvPr>
          <p:cNvSpPr txBox="1"/>
          <p:nvPr/>
        </p:nvSpPr>
        <p:spPr>
          <a:xfrm>
            <a:off x="11328399" y="1336297"/>
            <a:ext cx="720080" cy="33855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2200" b="1" dirty="0">
                <a:solidFill>
                  <a:srgbClr val="C00000"/>
                </a:solidFill>
              </a:rPr>
              <a:t>39%</a:t>
            </a:r>
          </a:p>
        </p:txBody>
      </p:sp>
      <p:sp>
        <p:nvSpPr>
          <p:cNvPr id="16" name="TextBox 15">
            <a:extLst>
              <a:ext uri="{FF2B5EF4-FFF2-40B4-BE49-F238E27FC236}">
                <a16:creationId xmlns:a16="http://schemas.microsoft.com/office/drawing/2014/main" id="{B17C91CA-7FD9-4623-B614-E750EB15036E}"/>
              </a:ext>
            </a:extLst>
          </p:cNvPr>
          <p:cNvSpPr txBox="1"/>
          <p:nvPr/>
        </p:nvSpPr>
        <p:spPr>
          <a:xfrm>
            <a:off x="7609183" y="1343906"/>
            <a:ext cx="720080" cy="33855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2200" b="1" dirty="0">
                <a:solidFill>
                  <a:schemeClr val="accent1">
                    <a:lumMod val="50000"/>
                  </a:schemeClr>
                </a:solidFill>
              </a:rPr>
              <a:t>56%</a:t>
            </a:r>
          </a:p>
        </p:txBody>
      </p:sp>
      <p:sp>
        <p:nvSpPr>
          <p:cNvPr id="17" name="TextBox 16">
            <a:extLst>
              <a:ext uri="{FF2B5EF4-FFF2-40B4-BE49-F238E27FC236}">
                <a16:creationId xmlns:a16="http://schemas.microsoft.com/office/drawing/2014/main" id="{5214B1B6-0C09-4AC9-AFA5-30CAD4852C4C}"/>
              </a:ext>
            </a:extLst>
          </p:cNvPr>
          <p:cNvSpPr txBox="1"/>
          <p:nvPr/>
        </p:nvSpPr>
        <p:spPr>
          <a:xfrm>
            <a:off x="695926" y="5220801"/>
            <a:ext cx="4079745" cy="800219"/>
          </a:xfrm>
          <a:prstGeom prst="rect">
            <a:avLst/>
          </a:prstGeom>
          <a:noFill/>
        </p:spPr>
        <p:txBody>
          <a:bodyPr wrap="square" lIns="0" tIns="0" rIns="0" bIns="0" rtlCol="0">
            <a:spAutoFit/>
          </a:bodyPr>
          <a:lstStyle/>
          <a:p>
            <a:pPr>
              <a:spcBef>
                <a:spcPts val="500"/>
              </a:spcBef>
              <a:spcAft>
                <a:spcPts val="500"/>
              </a:spcAft>
              <a:buClr>
                <a:schemeClr val="bg2"/>
              </a:buClr>
            </a:pPr>
            <a:r>
              <a:rPr lang="en-GB" sz="2600" dirty="0"/>
              <a:t>NB: Fieldwork conducted prior to invasion of Ukraine</a:t>
            </a:r>
          </a:p>
        </p:txBody>
      </p:sp>
    </p:spTree>
    <p:extLst>
      <p:ext uri="{BB962C8B-B14F-4D97-AF65-F5344CB8AC3E}">
        <p14:creationId xmlns:p14="http://schemas.microsoft.com/office/powerpoint/2010/main" val="4975544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F4FECE-AD63-4C94-90CD-3B03EF75C018}"/>
              </a:ext>
            </a:extLst>
          </p:cNvPr>
          <p:cNvSpPr txBox="1"/>
          <p:nvPr/>
        </p:nvSpPr>
        <p:spPr>
          <a:xfrm>
            <a:off x="743223" y="7124357"/>
            <a:ext cx="12457384"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(W11: 2532; W12: 4000; W13: 3206): Fieldwork dates: 28 January to 10 February 2022)</a:t>
            </a:r>
          </a:p>
        </p:txBody>
      </p:sp>
      <p:sp>
        <p:nvSpPr>
          <p:cNvPr id="6" name="TextBox 5">
            <a:extLst>
              <a:ext uri="{FF2B5EF4-FFF2-40B4-BE49-F238E27FC236}">
                <a16:creationId xmlns:a16="http://schemas.microsoft.com/office/drawing/2014/main" id="{BAA49C91-85FE-4CBC-B5DC-B52D2E88BDDD}"/>
              </a:ext>
            </a:extLst>
          </p:cNvPr>
          <p:cNvSpPr txBox="1"/>
          <p:nvPr/>
        </p:nvSpPr>
        <p:spPr bwMode="white">
          <a:xfrm>
            <a:off x="698981" y="1555697"/>
            <a:ext cx="11852382" cy="553998"/>
          </a:xfrm>
          <a:prstGeom prst="rect">
            <a:avLst/>
          </a:prstGeom>
          <a:noFill/>
        </p:spPr>
        <p:txBody>
          <a:bodyPr wrap="square" lIns="0" tIns="0" rIns="0" bIns="0" rtlCol="0">
            <a:spAutoFit/>
          </a:bodyPr>
          <a:lstStyle/>
          <a:p>
            <a:r>
              <a:rPr lang="en-GB" sz="1800" kern="0" dirty="0"/>
              <a:t>Q When thinking about how the UK processes people who arrive in Britain seeking asylum, which of the following two statements comes closest to your views?</a:t>
            </a:r>
            <a:endParaRPr lang="en-US" sz="1800" dirty="0"/>
          </a:p>
        </p:txBody>
      </p:sp>
      <p:graphicFrame>
        <p:nvGraphicFramePr>
          <p:cNvPr id="8" name="Chart 7">
            <a:extLst>
              <a:ext uri="{FF2B5EF4-FFF2-40B4-BE49-F238E27FC236}">
                <a16:creationId xmlns:a16="http://schemas.microsoft.com/office/drawing/2014/main" id="{41BEF392-9B46-48E1-B1F8-E1C21C95EC7F}"/>
              </a:ext>
            </a:extLst>
          </p:cNvPr>
          <p:cNvGraphicFramePr/>
          <p:nvPr>
            <p:extLst>
              <p:ext uri="{D42A27DB-BD31-4B8C-83A1-F6EECF244321}">
                <p14:modId xmlns:p14="http://schemas.microsoft.com/office/powerpoint/2010/main" val="4118765277"/>
              </p:ext>
            </p:extLst>
          </p:nvPr>
        </p:nvGraphicFramePr>
        <p:xfrm>
          <a:off x="167159" y="2988500"/>
          <a:ext cx="12673408" cy="316839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4997C8E7-4DA4-43C0-B834-D3CF67673B69}"/>
              </a:ext>
            </a:extLst>
          </p:cNvPr>
          <p:cNvSpPr txBox="1"/>
          <p:nvPr/>
        </p:nvSpPr>
        <p:spPr bwMode="white">
          <a:xfrm>
            <a:off x="2831455" y="2432580"/>
            <a:ext cx="3399484" cy="984885"/>
          </a:xfrm>
          <a:prstGeom prst="rect">
            <a:avLst/>
          </a:prstGeom>
          <a:noFill/>
          <a:ln w="19050">
            <a:solidFill>
              <a:schemeClr val="bg1">
                <a:lumMod val="50000"/>
              </a:schemeClr>
            </a:solidFill>
          </a:ln>
        </p:spPr>
        <p:txBody>
          <a:bodyPr wrap="square" lIns="0" tIns="0" rIns="0" bIns="0" rtlCol="0">
            <a:spAutoFit/>
          </a:bodyPr>
          <a:lstStyle/>
          <a:p>
            <a:pPr algn="ctr"/>
            <a:r>
              <a:rPr lang="en-GB" sz="1600" dirty="0"/>
              <a:t>It is important to have an asylum system that is fair, even if that means allowing more asylum seekers to stay and live in the UK than we do now</a:t>
            </a:r>
            <a:endParaRPr lang="en-US" sz="1600" dirty="0"/>
          </a:p>
        </p:txBody>
      </p:sp>
      <p:sp>
        <p:nvSpPr>
          <p:cNvPr id="12" name="TextBox 11">
            <a:extLst>
              <a:ext uri="{FF2B5EF4-FFF2-40B4-BE49-F238E27FC236}">
                <a16:creationId xmlns:a16="http://schemas.microsoft.com/office/drawing/2014/main" id="{21C7F82C-0ACD-4740-8470-D83CC8EF2D6B}"/>
              </a:ext>
            </a:extLst>
          </p:cNvPr>
          <p:cNvSpPr txBox="1"/>
          <p:nvPr/>
        </p:nvSpPr>
        <p:spPr bwMode="white">
          <a:xfrm>
            <a:off x="9151763" y="2707825"/>
            <a:ext cx="3399484" cy="738664"/>
          </a:xfrm>
          <a:prstGeom prst="rect">
            <a:avLst/>
          </a:prstGeom>
          <a:noFill/>
          <a:ln w="19050">
            <a:solidFill>
              <a:schemeClr val="bg1">
                <a:lumMod val="50000"/>
              </a:schemeClr>
            </a:solidFill>
          </a:ln>
        </p:spPr>
        <p:txBody>
          <a:bodyPr wrap="square" lIns="0" tIns="0" rIns="0" bIns="0" rtlCol="0" anchor="ctr">
            <a:spAutoFit/>
          </a:bodyPr>
          <a:lstStyle/>
          <a:p>
            <a:pPr algn="ctr"/>
            <a:r>
              <a:rPr lang="en-GB" sz="1600" dirty="0"/>
              <a:t>It is important to have an asylum system that deters people from seeking asylum in the UK</a:t>
            </a:r>
          </a:p>
        </p:txBody>
      </p:sp>
      <p:sp>
        <p:nvSpPr>
          <p:cNvPr id="3" name="TextBox 2">
            <a:extLst>
              <a:ext uri="{FF2B5EF4-FFF2-40B4-BE49-F238E27FC236}">
                <a16:creationId xmlns:a16="http://schemas.microsoft.com/office/drawing/2014/main" id="{F85AADDE-F9DE-4C73-9CCB-305D2AFA44C7}"/>
              </a:ext>
            </a:extLst>
          </p:cNvPr>
          <p:cNvSpPr txBox="1"/>
          <p:nvPr/>
        </p:nvSpPr>
        <p:spPr>
          <a:xfrm>
            <a:off x="7143241" y="3200268"/>
            <a:ext cx="787075" cy="246221"/>
          </a:xfrm>
          <a:prstGeom prst="rect">
            <a:avLst/>
          </a:prstGeom>
          <a:noFill/>
          <a:ln w="19050">
            <a:solidFill>
              <a:srgbClr val="C6E0E9"/>
            </a:solidFill>
          </a:ln>
        </p:spPr>
        <p:txBody>
          <a:bodyPr wrap="none" lIns="0" tIns="0" rIns="0" bIns="0" rtlCol="0">
            <a:spAutoFit/>
          </a:bodyPr>
          <a:lstStyle/>
          <a:p>
            <a:pPr>
              <a:spcBef>
                <a:spcPts val="500"/>
              </a:spcBef>
              <a:spcAft>
                <a:spcPts val="500"/>
              </a:spcAft>
              <a:buClr>
                <a:schemeClr val="bg2"/>
              </a:buClr>
            </a:pPr>
            <a:r>
              <a:rPr lang="en-GB" sz="1600" dirty="0"/>
              <a:t> Neither </a:t>
            </a:r>
          </a:p>
        </p:txBody>
      </p:sp>
      <p:sp>
        <p:nvSpPr>
          <p:cNvPr id="15" name="Title 6">
            <a:extLst>
              <a:ext uri="{FF2B5EF4-FFF2-40B4-BE49-F238E27FC236}">
                <a16:creationId xmlns:a16="http://schemas.microsoft.com/office/drawing/2014/main" id="{4CA71BA6-4BA9-451F-A127-DEA804A37C1A}"/>
              </a:ext>
            </a:extLst>
          </p:cNvPr>
          <p:cNvSpPr txBox="1">
            <a:spLocks/>
          </p:cNvSpPr>
          <p:nvPr/>
        </p:nvSpPr>
        <p:spPr>
          <a:xfrm>
            <a:off x="701436" y="676230"/>
            <a:ext cx="12305922"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More want an asylum system that is fair, even if that means allowing more asylum seekers in, rather than one that deters people from seeking asylum in the UK.</a:t>
            </a:r>
          </a:p>
        </p:txBody>
      </p:sp>
      <p:sp>
        <p:nvSpPr>
          <p:cNvPr id="9" name="TextBox 8">
            <a:extLst>
              <a:ext uri="{FF2B5EF4-FFF2-40B4-BE49-F238E27FC236}">
                <a16:creationId xmlns:a16="http://schemas.microsoft.com/office/drawing/2014/main" id="{16D080C1-2C7A-42B3-AF93-18A05F3B90D3}"/>
              </a:ext>
            </a:extLst>
          </p:cNvPr>
          <p:cNvSpPr txBox="1"/>
          <p:nvPr/>
        </p:nvSpPr>
        <p:spPr>
          <a:xfrm>
            <a:off x="3479527" y="6312705"/>
            <a:ext cx="7834837" cy="400110"/>
          </a:xfrm>
          <a:prstGeom prst="rect">
            <a:avLst/>
          </a:prstGeom>
          <a:noFill/>
        </p:spPr>
        <p:txBody>
          <a:bodyPr wrap="none" lIns="0" tIns="0" rIns="0" bIns="0" rtlCol="0">
            <a:spAutoFit/>
          </a:bodyPr>
          <a:lstStyle/>
          <a:p>
            <a:pPr>
              <a:spcBef>
                <a:spcPts val="500"/>
              </a:spcBef>
              <a:spcAft>
                <a:spcPts val="500"/>
              </a:spcAft>
              <a:buClr>
                <a:schemeClr val="bg2"/>
              </a:buClr>
            </a:pPr>
            <a:r>
              <a:rPr lang="en-GB" sz="2600" dirty="0"/>
              <a:t>NB: Fieldwork conducted prior to invasion of Ukraine</a:t>
            </a:r>
          </a:p>
        </p:txBody>
      </p:sp>
    </p:spTree>
    <p:extLst>
      <p:ext uri="{BB962C8B-B14F-4D97-AF65-F5344CB8AC3E}">
        <p14:creationId xmlns:p14="http://schemas.microsoft.com/office/powerpoint/2010/main" val="66639243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A83453-6316-4952-8A28-2B0CBD7F9EC8}"/>
              </a:ext>
            </a:extLst>
          </p:cNvPr>
          <p:cNvGraphicFramePr>
            <a:graphicFrameLocks noGrp="1"/>
          </p:cNvGraphicFramePr>
          <p:nvPr/>
        </p:nvGraphicFramePr>
        <p:xfrm>
          <a:off x="381667" y="3033716"/>
          <a:ext cx="3779737" cy="3172853"/>
        </p:xfrm>
        <a:graphic>
          <a:graphicData uri="http://schemas.openxmlformats.org/drawingml/2006/table">
            <a:tbl>
              <a:tblPr>
                <a:tableStyleId>{5C22544A-7EE6-4342-B048-85BDC9FD1C3A}</a:tableStyleId>
              </a:tblPr>
              <a:tblGrid>
                <a:gridCol w="3779737">
                  <a:extLst>
                    <a:ext uri="{9D8B030D-6E8A-4147-A177-3AD203B41FA5}">
                      <a16:colId xmlns:a16="http://schemas.microsoft.com/office/drawing/2014/main" val="66336006"/>
                    </a:ext>
                  </a:extLst>
                </a:gridCol>
              </a:tblGrid>
              <a:tr h="1394987">
                <a:tc>
                  <a:txBody>
                    <a:bodyPr/>
                    <a:lstStyle/>
                    <a:p>
                      <a:pPr algn="r" fontAlgn="ctr"/>
                      <a:r>
                        <a:rPr lang="en-GB" sz="1400" u="none" strike="noStrike" dirty="0">
                          <a:effectLst/>
                        </a:rPr>
                        <a:t>Change the system, so that asylum seekers who make their own way to the UK are only allowed to stay in the UK for a limited time (even if their asylum claim is successful) while those who are taken in through a UN resettlement scheme are allowed to stay permanently </a:t>
                      </a:r>
                      <a:endParaRPr lang="en-GB" sz="14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732819519"/>
                  </a:ext>
                </a:extLst>
              </a:tr>
              <a:tr h="166855">
                <a:tc>
                  <a:txBody>
                    <a:bodyPr/>
                    <a:lstStyle/>
                    <a:p>
                      <a:pPr algn="r" fontAlgn="ctr"/>
                      <a:endParaRPr lang="en-GB" sz="14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85674979"/>
                  </a:ext>
                </a:extLst>
              </a:tr>
              <a:tr h="1554981">
                <a:tc>
                  <a:txBody>
                    <a:bodyPr/>
                    <a:lstStyle/>
                    <a:p>
                      <a:pPr algn="r" fontAlgn="ctr"/>
                      <a:r>
                        <a:rPr lang="en-GB" sz="1400" u="none" strike="noStrike" dirty="0">
                          <a:effectLst/>
                        </a:rPr>
                        <a:t>Keeping the current system, with some people getting refugee status through a UN resettlement scheme while those who make their own way to the UK have their asylum claim assessed when they arrive in the UK</a:t>
                      </a:r>
                      <a:endParaRPr lang="en-GB" sz="14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529123006"/>
                  </a:ext>
                </a:extLst>
              </a:tr>
            </a:tbl>
          </a:graphicData>
        </a:graphic>
      </p:graphicFrame>
      <p:cxnSp>
        <p:nvCxnSpPr>
          <p:cNvPr id="4" name="Straight Connector 3">
            <a:extLst>
              <a:ext uri="{FF2B5EF4-FFF2-40B4-BE49-F238E27FC236}">
                <a16:creationId xmlns:a16="http://schemas.microsoft.com/office/drawing/2014/main" id="{E4DFAAD8-1F6D-4D94-BF4F-1D0BFEE0FC59}"/>
              </a:ext>
            </a:extLst>
          </p:cNvPr>
          <p:cNvCxnSpPr/>
          <p:nvPr/>
        </p:nvCxnSpPr>
        <p:spPr>
          <a:xfrm>
            <a:off x="226679" y="4614219"/>
            <a:ext cx="12658614" cy="40447"/>
          </a:xfrm>
          <a:prstGeom prst="line">
            <a:avLst/>
          </a:prstGeom>
          <a:ln/>
        </p:spPr>
        <p:style>
          <a:lnRef idx="1">
            <a:schemeClr val="accent4"/>
          </a:lnRef>
          <a:fillRef idx="0">
            <a:schemeClr val="accent4"/>
          </a:fillRef>
          <a:effectRef idx="0">
            <a:schemeClr val="accent4"/>
          </a:effectRef>
          <a:fontRef idx="minor">
            <a:schemeClr val="tx1"/>
          </a:fontRef>
        </p:style>
      </p:cxnSp>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6215831" y="7124357"/>
            <a:ext cx="6984776"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(W12: 4000; W13: 3206): Fieldwork dates: 28 January to 10 February 2022</a:t>
            </a:r>
          </a:p>
        </p:txBody>
      </p:sp>
      <p:sp>
        <p:nvSpPr>
          <p:cNvPr id="18" name="TextBox 17"/>
          <p:cNvSpPr txBox="1"/>
          <p:nvPr/>
        </p:nvSpPr>
        <p:spPr bwMode="white">
          <a:xfrm>
            <a:off x="355901" y="1812929"/>
            <a:ext cx="12529392" cy="492443"/>
          </a:xfrm>
          <a:prstGeom prst="rect">
            <a:avLst/>
          </a:prstGeom>
          <a:noFill/>
        </p:spPr>
        <p:txBody>
          <a:bodyPr wrap="square" lIns="0" tIns="0" rIns="0" bIns="0" rtlCol="0">
            <a:spAutoFit/>
          </a:bodyPr>
          <a:lstStyle/>
          <a:p>
            <a:r>
              <a:rPr lang="en-US" sz="1600" kern="0" dirty="0"/>
              <a:t>Q </a:t>
            </a:r>
            <a:r>
              <a:rPr lang="en-GB" sz="1600" dirty="0">
                <a:effectLst/>
                <a:ea typeface="Calibri" panose="020F0502020204030204" pitchFamily="34" charset="0"/>
              </a:rPr>
              <a:t>To what extent would you support or oppose each of the following potential measures relating to asylum seekers in the UK</a:t>
            </a:r>
            <a:r>
              <a:rPr lang="en-GB" sz="1600" dirty="0"/>
              <a:t>?</a:t>
            </a:r>
          </a:p>
          <a:p>
            <a:endParaRPr lang="en-US" sz="1600" dirty="0"/>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9" name="Title 6">
            <a:extLst>
              <a:ext uri="{FF2B5EF4-FFF2-40B4-BE49-F238E27FC236}">
                <a16:creationId xmlns:a16="http://schemas.microsoft.com/office/drawing/2014/main" id="{2903998C-DF8F-42DD-9086-A4B83B4B2A0F}"/>
              </a:ext>
            </a:extLst>
          </p:cNvPr>
          <p:cNvSpPr txBox="1">
            <a:spLocks/>
          </p:cNvSpPr>
          <p:nvPr/>
        </p:nvSpPr>
        <p:spPr>
          <a:xfrm>
            <a:off x="393547" y="770689"/>
            <a:ext cx="12652680"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Britons are split on whether to change the asylum system to allow those who come via the UN resettlement scheme to stay permanently while those who make their own way to the UK can only have a limited stay.</a:t>
            </a:r>
          </a:p>
        </p:txBody>
      </p:sp>
      <p:graphicFrame>
        <p:nvGraphicFramePr>
          <p:cNvPr id="8" name="Chart 7">
            <a:extLst>
              <a:ext uri="{FF2B5EF4-FFF2-40B4-BE49-F238E27FC236}">
                <a16:creationId xmlns:a16="http://schemas.microsoft.com/office/drawing/2014/main" id="{D7AC3110-FEF7-4205-94D0-FAE1FAD4CD61}"/>
              </a:ext>
            </a:extLst>
          </p:cNvPr>
          <p:cNvGraphicFramePr/>
          <p:nvPr>
            <p:extLst>
              <p:ext uri="{D42A27DB-BD31-4B8C-83A1-F6EECF244321}">
                <p14:modId xmlns:p14="http://schemas.microsoft.com/office/powerpoint/2010/main" val="115686100"/>
              </p:ext>
            </p:extLst>
          </p:nvPr>
        </p:nvGraphicFramePr>
        <p:xfrm>
          <a:off x="226679" y="2305372"/>
          <a:ext cx="12529392" cy="420665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654FEC0-4086-4F40-BBD7-940A6D6E582B}"/>
              </a:ext>
            </a:extLst>
          </p:cNvPr>
          <p:cNvSpPr txBox="1"/>
          <p:nvPr/>
        </p:nvSpPr>
        <p:spPr>
          <a:xfrm>
            <a:off x="11452537" y="5372311"/>
            <a:ext cx="595942" cy="246221"/>
          </a:xfrm>
          <a:prstGeom prst="rect">
            <a:avLst/>
          </a:prstGeom>
          <a:solidFill>
            <a:schemeClr val="bg1"/>
          </a:solid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24%</a:t>
            </a:r>
          </a:p>
        </p:txBody>
      </p:sp>
      <p:sp>
        <p:nvSpPr>
          <p:cNvPr id="10" name="TextBox 9">
            <a:extLst>
              <a:ext uri="{FF2B5EF4-FFF2-40B4-BE49-F238E27FC236}">
                <a16:creationId xmlns:a16="http://schemas.microsoft.com/office/drawing/2014/main" id="{9A2DE310-CA4D-4C31-B410-044A9ADE66EE}"/>
              </a:ext>
            </a:extLst>
          </p:cNvPr>
          <p:cNvSpPr txBox="1"/>
          <p:nvPr/>
        </p:nvSpPr>
        <p:spPr>
          <a:xfrm>
            <a:off x="5907921" y="5372311"/>
            <a:ext cx="595942" cy="246221"/>
          </a:xfrm>
          <a:prstGeom prst="rect">
            <a:avLst/>
          </a:prstGeom>
          <a:solidFill>
            <a:schemeClr val="bg1"/>
          </a:solid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37%</a:t>
            </a:r>
          </a:p>
        </p:txBody>
      </p:sp>
      <p:sp>
        <p:nvSpPr>
          <p:cNvPr id="11" name="TextBox 10">
            <a:extLst>
              <a:ext uri="{FF2B5EF4-FFF2-40B4-BE49-F238E27FC236}">
                <a16:creationId xmlns:a16="http://schemas.microsoft.com/office/drawing/2014/main" id="{11652E0A-96C0-4EF7-9CCC-11F3FC8C4559}"/>
              </a:ext>
            </a:extLst>
          </p:cNvPr>
          <p:cNvSpPr txBox="1"/>
          <p:nvPr/>
        </p:nvSpPr>
        <p:spPr>
          <a:xfrm>
            <a:off x="11380529" y="4510961"/>
            <a:ext cx="595942" cy="246221"/>
          </a:xfrm>
          <a:prstGeom prst="rect">
            <a:avLst/>
          </a:prstGeom>
          <a:solidFill>
            <a:schemeClr val="bg1"/>
          </a:solid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27%</a:t>
            </a:r>
          </a:p>
        </p:txBody>
      </p:sp>
      <p:sp>
        <p:nvSpPr>
          <p:cNvPr id="12" name="TextBox 11">
            <a:extLst>
              <a:ext uri="{FF2B5EF4-FFF2-40B4-BE49-F238E27FC236}">
                <a16:creationId xmlns:a16="http://schemas.microsoft.com/office/drawing/2014/main" id="{AB5401E2-AE46-4CA2-9297-C04B2371A567}"/>
              </a:ext>
            </a:extLst>
          </p:cNvPr>
          <p:cNvSpPr txBox="1"/>
          <p:nvPr/>
        </p:nvSpPr>
        <p:spPr>
          <a:xfrm>
            <a:off x="5848042" y="4510961"/>
            <a:ext cx="595942" cy="246221"/>
          </a:xfrm>
          <a:prstGeom prst="rect">
            <a:avLst/>
          </a:prstGeom>
          <a:solidFill>
            <a:schemeClr val="bg1"/>
          </a:solid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36%</a:t>
            </a:r>
          </a:p>
        </p:txBody>
      </p:sp>
      <p:sp>
        <p:nvSpPr>
          <p:cNvPr id="13" name="TextBox 12">
            <a:extLst>
              <a:ext uri="{FF2B5EF4-FFF2-40B4-BE49-F238E27FC236}">
                <a16:creationId xmlns:a16="http://schemas.microsoft.com/office/drawing/2014/main" id="{FE892F5E-FB0F-4BD8-9489-3E96B664F23B}"/>
              </a:ext>
            </a:extLst>
          </p:cNvPr>
          <p:cNvSpPr txBox="1"/>
          <p:nvPr/>
        </p:nvSpPr>
        <p:spPr>
          <a:xfrm>
            <a:off x="11308521" y="3649611"/>
            <a:ext cx="595942" cy="246221"/>
          </a:xfrm>
          <a:prstGeom prst="rect">
            <a:avLst/>
          </a:prstGeom>
          <a:solidFill>
            <a:schemeClr val="bg1"/>
          </a:solid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31%</a:t>
            </a:r>
          </a:p>
        </p:txBody>
      </p:sp>
      <p:sp>
        <p:nvSpPr>
          <p:cNvPr id="14" name="TextBox 13">
            <a:extLst>
              <a:ext uri="{FF2B5EF4-FFF2-40B4-BE49-F238E27FC236}">
                <a16:creationId xmlns:a16="http://schemas.microsoft.com/office/drawing/2014/main" id="{FEBA7384-2710-49AD-9832-31C561277BB0}"/>
              </a:ext>
            </a:extLst>
          </p:cNvPr>
          <p:cNvSpPr txBox="1"/>
          <p:nvPr/>
        </p:nvSpPr>
        <p:spPr>
          <a:xfrm>
            <a:off x="5888043" y="3649611"/>
            <a:ext cx="595942" cy="246221"/>
          </a:xfrm>
          <a:prstGeom prst="rect">
            <a:avLst/>
          </a:prstGeom>
          <a:solidFill>
            <a:schemeClr val="bg1"/>
          </a:solid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34%</a:t>
            </a:r>
          </a:p>
        </p:txBody>
      </p:sp>
      <p:sp>
        <p:nvSpPr>
          <p:cNvPr id="15" name="TextBox 14">
            <a:extLst>
              <a:ext uri="{FF2B5EF4-FFF2-40B4-BE49-F238E27FC236}">
                <a16:creationId xmlns:a16="http://schemas.microsoft.com/office/drawing/2014/main" id="{BAA099CB-8DE3-4FC3-8001-B3F734D2161D}"/>
              </a:ext>
            </a:extLst>
          </p:cNvPr>
          <p:cNvSpPr txBox="1"/>
          <p:nvPr/>
        </p:nvSpPr>
        <p:spPr>
          <a:xfrm>
            <a:off x="11308521" y="2788261"/>
            <a:ext cx="595942" cy="246221"/>
          </a:xfrm>
          <a:prstGeom prst="rect">
            <a:avLst/>
          </a:prstGeom>
          <a:solidFill>
            <a:schemeClr val="bg1"/>
          </a:solid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30%</a:t>
            </a:r>
          </a:p>
        </p:txBody>
      </p:sp>
      <p:sp>
        <p:nvSpPr>
          <p:cNvPr id="16" name="TextBox 15">
            <a:extLst>
              <a:ext uri="{FF2B5EF4-FFF2-40B4-BE49-F238E27FC236}">
                <a16:creationId xmlns:a16="http://schemas.microsoft.com/office/drawing/2014/main" id="{19D9CECA-E8C8-49FB-A709-933C86797C8F}"/>
              </a:ext>
            </a:extLst>
          </p:cNvPr>
          <p:cNvSpPr txBox="1"/>
          <p:nvPr/>
        </p:nvSpPr>
        <p:spPr>
          <a:xfrm>
            <a:off x="5907921" y="2788261"/>
            <a:ext cx="595942" cy="246221"/>
          </a:xfrm>
          <a:prstGeom prst="rect">
            <a:avLst/>
          </a:prstGeom>
          <a:solidFill>
            <a:schemeClr val="bg1"/>
          </a:solid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32%</a:t>
            </a:r>
          </a:p>
        </p:txBody>
      </p:sp>
      <p:sp>
        <p:nvSpPr>
          <p:cNvPr id="20" name="TextBox 19">
            <a:extLst>
              <a:ext uri="{FF2B5EF4-FFF2-40B4-BE49-F238E27FC236}">
                <a16:creationId xmlns:a16="http://schemas.microsoft.com/office/drawing/2014/main" id="{497068F6-4C43-4434-8DBE-05A9A40EBC52}"/>
              </a:ext>
            </a:extLst>
          </p:cNvPr>
          <p:cNvSpPr txBox="1"/>
          <p:nvPr/>
        </p:nvSpPr>
        <p:spPr>
          <a:xfrm>
            <a:off x="3191495" y="6461913"/>
            <a:ext cx="7834837" cy="400110"/>
          </a:xfrm>
          <a:prstGeom prst="rect">
            <a:avLst/>
          </a:prstGeom>
          <a:noFill/>
        </p:spPr>
        <p:txBody>
          <a:bodyPr wrap="none" lIns="0" tIns="0" rIns="0" bIns="0" rtlCol="0">
            <a:spAutoFit/>
          </a:bodyPr>
          <a:lstStyle/>
          <a:p>
            <a:pPr>
              <a:spcBef>
                <a:spcPts val="500"/>
              </a:spcBef>
              <a:spcAft>
                <a:spcPts val="500"/>
              </a:spcAft>
              <a:buClr>
                <a:schemeClr val="bg2"/>
              </a:buClr>
            </a:pPr>
            <a:r>
              <a:rPr lang="en-GB" sz="2600" dirty="0"/>
              <a:t>NB: Fieldwork conducted prior to invasion of Ukraine</a:t>
            </a:r>
          </a:p>
        </p:txBody>
      </p:sp>
    </p:spTree>
    <p:extLst>
      <p:ext uri="{BB962C8B-B14F-4D97-AF65-F5344CB8AC3E}">
        <p14:creationId xmlns:p14="http://schemas.microsoft.com/office/powerpoint/2010/main" val="168635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A83453-6316-4952-8A28-2B0CBD7F9EC8}"/>
              </a:ext>
            </a:extLst>
          </p:cNvPr>
          <p:cNvGraphicFramePr>
            <a:graphicFrameLocks noGrp="1"/>
          </p:cNvGraphicFramePr>
          <p:nvPr/>
        </p:nvGraphicFramePr>
        <p:xfrm>
          <a:off x="381667" y="3348583"/>
          <a:ext cx="3779737" cy="3075544"/>
        </p:xfrm>
        <a:graphic>
          <a:graphicData uri="http://schemas.openxmlformats.org/drawingml/2006/table">
            <a:tbl>
              <a:tblPr>
                <a:tableStyleId>{5C22544A-7EE6-4342-B048-85BDC9FD1C3A}</a:tableStyleId>
              </a:tblPr>
              <a:tblGrid>
                <a:gridCol w="3779737">
                  <a:extLst>
                    <a:ext uri="{9D8B030D-6E8A-4147-A177-3AD203B41FA5}">
                      <a16:colId xmlns:a16="http://schemas.microsoft.com/office/drawing/2014/main" val="66336006"/>
                    </a:ext>
                  </a:extLst>
                </a:gridCol>
              </a:tblGrid>
              <a:tr h="798158">
                <a:tc>
                  <a:txBody>
                    <a:bodyPr/>
                    <a:lstStyle/>
                    <a:p>
                      <a:pPr algn="r" fontAlgn="ctr"/>
                      <a:r>
                        <a:rPr lang="en-GB" sz="1400" kern="1200" dirty="0">
                          <a:solidFill>
                            <a:schemeClr val="dk1"/>
                          </a:solidFill>
                          <a:effectLst/>
                          <a:latin typeface="+mn-lt"/>
                          <a:ea typeface="+mn-ea"/>
                          <a:cs typeface="+mn-cs"/>
                        </a:rPr>
                        <a:t>Increase the number of refugees that the UK takes in via UN resettlement schemes</a:t>
                      </a:r>
                      <a:endParaRPr lang="en-GB"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3732819519"/>
                  </a:ext>
                </a:extLst>
              </a:tr>
              <a:tr h="497986">
                <a:tc>
                  <a:txBody>
                    <a:bodyPr/>
                    <a:lstStyle/>
                    <a:p>
                      <a:pPr algn="r" fontAlgn="ctr"/>
                      <a:endParaRPr lang="en-GB"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1485674979"/>
                  </a:ext>
                </a:extLst>
              </a:tr>
              <a:tr h="889700">
                <a:tc>
                  <a:txBody>
                    <a:bodyPr/>
                    <a:lstStyle/>
                    <a:p>
                      <a:pPr algn="r" fontAlgn="ctr"/>
                      <a:r>
                        <a:rPr lang="en-GB" sz="1400" kern="1200" dirty="0">
                          <a:solidFill>
                            <a:schemeClr val="dk1"/>
                          </a:solidFill>
                          <a:effectLst/>
                          <a:latin typeface="+mn-lt"/>
                          <a:ea typeface="+mn-ea"/>
                          <a:cs typeface="+mn-cs"/>
                        </a:rPr>
                        <a:t>Allow asylum claims to be made from outside the UK through routes other than the UN, for example by applying for a new ‘type of visa’ or making an asylum claim at British embassies </a:t>
                      </a:r>
                      <a:endParaRPr lang="en-GB"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1529123006"/>
                  </a:ext>
                </a:extLst>
              </a:tr>
              <a:tr h="889700">
                <a:tc>
                  <a:txBody>
                    <a:bodyPr/>
                    <a:lstStyle/>
                    <a:p>
                      <a:pPr algn="r" fontAlgn="ctr"/>
                      <a:r>
                        <a:rPr lang="en-GB" sz="1400" kern="1200" dirty="0">
                          <a:solidFill>
                            <a:schemeClr val="dk1"/>
                          </a:solidFill>
                          <a:effectLst/>
                          <a:latin typeface="+mn-lt"/>
                          <a:ea typeface="+mn-ea"/>
                          <a:cs typeface="+mn-cs"/>
                        </a:rPr>
                        <a:t>Establish arrangements with specific countries to ensure a safe return of people whose asylum claim has been rejected</a:t>
                      </a:r>
                      <a:endParaRPr lang="en-GB"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4270869127"/>
                  </a:ext>
                </a:extLst>
              </a:tr>
            </a:tbl>
          </a:graphicData>
        </a:graphic>
      </p:graphicFrame>
      <p:cxnSp>
        <p:nvCxnSpPr>
          <p:cNvPr id="20" name="Straight Connector 19">
            <a:extLst>
              <a:ext uri="{FF2B5EF4-FFF2-40B4-BE49-F238E27FC236}">
                <a16:creationId xmlns:a16="http://schemas.microsoft.com/office/drawing/2014/main" id="{7A1C2E1A-FC60-4373-9B62-BFFA83FE1CAE}"/>
              </a:ext>
            </a:extLst>
          </p:cNvPr>
          <p:cNvCxnSpPr/>
          <p:nvPr/>
        </p:nvCxnSpPr>
        <p:spPr>
          <a:xfrm>
            <a:off x="226679" y="4644727"/>
            <a:ext cx="12658614" cy="40447"/>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85DAB72B-981D-4D9B-B306-B00CFB7A0BD9}"/>
              </a:ext>
            </a:extLst>
          </p:cNvPr>
          <p:cNvCxnSpPr/>
          <p:nvPr/>
        </p:nvCxnSpPr>
        <p:spPr>
          <a:xfrm>
            <a:off x="239167" y="5528010"/>
            <a:ext cx="12658614" cy="40447"/>
          </a:xfrm>
          <a:prstGeom prst="line">
            <a:avLst/>
          </a:prstGeom>
          <a:ln/>
        </p:spPr>
        <p:style>
          <a:lnRef idx="1">
            <a:schemeClr val="accent4"/>
          </a:lnRef>
          <a:fillRef idx="0">
            <a:schemeClr val="accent4"/>
          </a:fillRef>
          <a:effectRef idx="0">
            <a:schemeClr val="accent4"/>
          </a:effectRef>
          <a:fontRef idx="minor">
            <a:schemeClr val="tx1"/>
          </a:fontRef>
        </p:style>
      </p:cxnSp>
      <p:graphicFrame>
        <p:nvGraphicFramePr>
          <p:cNvPr id="8" name="Chart 7">
            <a:extLst>
              <a:ext uri="{FF2B5EF4-FFF2-40B4-BE49-F238E27FC236}">
                <a16:creationId xmlns:a16="http://schemas.microsoft.com/office/drawing/2014/main" id="{D7AC3110-FEF7-4205-94D0-FAE1FAD4CD61}"/>
              </a:ext>
            </a:extLst>
          </p:cNvPr>
          <p:cNvGraphicFramePr/>
          <p:nvPr/>
        </p:nvGraphicFramePr>
        <p:xfrm>
          <a:off x="226679" y="2305372"/>
          <a:ext cx="12529392" cy="4206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6215831" y="7124357"/>
            <a:ext cx="6984776"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(W12: 4000; W13: 3206): Fieldwork dates: 28 January to 10 February 2022</a:t>
            </a:r>
          </a:p>
        </p:txBody>
      </p:sp>
      <p:sp>
        <p:nvSpPr>
          <p:cNvPr id="18" name="TextBox 17"/>
          <p:cNvSpPr txBox="1"/>
          <p:nvPr/>
        </p:nvSpPr>
        <p:spPr bwMode="white">
          <a:xfrm>
            <a:off x="355901" y="1812929"/>
            <a:ext cx="12529392" cy="492443"/>
          </a:xfrm>
          <a:prstGeom prst="rect">
            <a:avLst/>
          </a:prstGeom>
          <a:noFill/>
        </p:spPr>
        <p:txBody>
          <a:bodyPr wrap="square" lIns="0" tIns="0" rIns="0" bIns="0" rtlCol="0">
            <a:spAutoFit/>
          </a:bodyPr>
          <a:lstStyle/>
          <a:p>
            <a:r>
              <a:rPr lang="en-US" sz="1600" kern="0" dirty="0"/>
              <a:t>Q </a:t>
            </a:r>
            <a:r>
              <a:rPr lang="en-GB" sz="1600" dirty="0">
                <a:effectLst/>
                <a:ea typeface="Calibri" panose="020F0502020204030204" pitchFamily="34" charset="0"/>
              </a:rPr>
              <a:t>To what extent would you support or oppose each of the following potential measures relating to asylum seekers in the UK</a:t>
            </a:r>
            <a:r>
              <a:rPr lang="en-GB" sz="1600" dirty="0"/>
              <a:t>?</a:t>
            </a:r>
          </a:p>
          <a:p>
            <a:endParaRPr lang="en-US" sz="1600" dirty="0"/>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9" name="Title 6">
            <a:extLst>
              <a:ext uri="{FF2B5EF4-FFF2-40B4-BE49-F238E27FC236}">
                <a16:creationId xmlns:a16="http://schemas.microsoft.com/office/drawing/2014/main" id="{2903998C-DF8F-42DD-9086-A4B83B4B2A0F}"/>
              </a:ext>
            </a:extLst>
          </p:cNvPr>
          <p:cNvSpPr txBox="1">
            <a:spLocks/>
          </p:cNvSpPr>
          <p:nvPr/>
        </p:nvSpPr>
        <p:spPr>
          <a:xfrm>
            <a:off x="393547" y="770689"/>
            <a:ext cx="12652680"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There is little appetite among the public to take more refugees in from UN resettlement schemes although more support than oppose allowing other routes to make claims from outside the UK.</a:t>
            </a:r>
          </a:p>
        </p:txBody>
      </p:sp>
      <p:sp>
        <p:nvSpPr>
          <p:cNvPr id="9" name="TextBox 8">
            <a:extLst>
              <a:ext uri="{FF2B5EF4-FFF2-40B4-BE49-F238E27FC236}">
                <a16:creationId xmlns:a16="http://schemas.microsoft.com/office/drawing/2014/main" id="{0654FEC0-4086-4F40-BBD7-940A6D6E582B}"/>
              </a:ext>
            </a:extLst>
          </p:cNvPr>
          <p:cNvSpPr txBox="1"/>
          <p:nvPr/>
        </p:nvSpPr>
        <p:spPr>
          <a:xfrm>
            <a:off x="11318460" y="5372311"/>
            <a:ext cx="595942" cy="246221"/>
          </a:xfrm>
          <a:prstGeom prst="rect">
            <a:avLst/>
          </a:prstGeom>
          <a:solidFill>
            <a:schemeClr val="bg1"/>
          </a:solid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8%</a:t>
            </a:r>
          </a:p>
        </p:txBody>
      </p:sp>
      <p:sp>
        <p:nvSpPr>
          <p:cNvPr id="10" name="TextBox 9">
            <a:extLst>
              <a:ext uri="{FF2B5EF4-FFF2-40B4-BE49-F238E27FC236}">
                <a16:creationId xmlns:a16="http://schemas.microsoft.com/office/drawing/2014/main" id="{9A2DE310-CA4D-4C31-B410-044A9ADE66EE}"/>
              </a:ext>
            </a:extLst>
          </p:cNvPr>
          <p:cNvSpPr txBox="1"/>
          <p:nvPr/>
        </p:nvSpPr>
        <p:spPr>
          <a:xfrm>
            <a:off x="7482158" y="5372311"/>
            <a:ext cx="595942" cy="246221"/>
          </a:xfrm>
          <a:prstGeom prst="rect">
            <a:avLst/>
          </a:prstGeom>
          <a:solidFill>
            <a:schemeClr val="bg1"/>
          </a:solid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68%</a:t>
            </a:r>
          </a:p>
        </p:txBody>
      </p:sp>
      <p:sp>
        <p:nvSpPr>
          <p:cNvPr id="11" name="TextBox 10">
            <a:extLst>
              <a:ext uri="{FF2B5EF4-FFF2-40B4-BE49-F238E27FC236}">
                <a16:creationId xmlns:a16="http://schemas.microsoft.com/office/drawing/2014/main" id="{11652E0A-96C0-4EF7-9CCC-11F3FC8C4559}"/>
              </a:ext>
            </a:extLst>
          </p:cNvPr>
          <p:cNvSpPr txBox="1"/>
          <p:nvPr/>
        </p:nvSpPr>
        <p:spPr>
          <a:xfrm>
            <a:off x="10774648" y="4510961"/>
            <a:ext cx="595942" cy="246221"/>
          </a:xfrm>
          <a:prstGeom prst="rect">
            <a:avLst/>
          </a:prstGeom>
          <a:solidFill>
            <a:schemeClr val="bg1"/>
          </a:solid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20%</a:t>
            </a:r>
          </a:p>
        </p:txBody>
      </p:sp>
      <p:sp>
        <p:nvSpPr>
          <p:cNvPr id="12" name="TextBox 11">
            <a:extLst>
              <a:ext uri="{FF2B5EF4-FFF2-40B4-BE49-F238E27FC236}">
                <a16:creationId xmlns:a16="http://schemas.microsoft.com/office/drawing/2014/main" id="{AB5401E2-AE46-4CA2-9297-C04B2371A567}"/>
              </a:ext>
            </a:extLst>
          </p:cNvPr>
          <p:cNvSpPr txBox="1"/>
          <p:nvPr/>
        </p:nvSpPr>
        <p:spPr>
          <a:xfrm>
            <a:off x="8492460" y="4510961"/>
            <a:ext cx="595942" cy="246221"/>
          </a:xfrm>
          <a:prstGeom prst="rect">
            <a:avLst/>
          </a:prstGeom>
          <a:solidFill>
            <a:schemeClr val="bg1"/>
          </a:solid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47%</a:t>
            </a:r>
          </a:p>
        </p:txBody>
      </p:sp>
      <p:sp>
        <p:nvSpPr>
          <p:cNvPr id="13" name="TextBox 12">
            <a:extLst>
              <a:ext uri="{FF2B5EF4-FFF2-40B4-BE49-F238E27FC236}">
                <a16:creationId xmlns:a16="http://schemas.microsoft.com/office/drawing/2014/main" id="{FE892F5E-FB0F-4BD8-9489-3E96B664F23B}"/>
              </a:ext>
            </a:extLst>
          </p:cNvPr>
          <p:cNvSpPr txBox="1"/>
          <p:nvPr/>
        </p:nvSpPr>
        <p:spPr>
          <a:xfrm>
            <a:off x="10412173" y="3649611"/>
            <a:ext cx="595942" cy="246221"/>
          </a:xfrm>
          <a:prstGeom prst="rect">
            <a:avLst/>
          </a:prstGeom>
          <a:solidFill>
            <a:schemeClr val="bg1"/>
          </a:solid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36%</a:t>
            </a:r>
          </a:p>
        </p:txBody>
      </p:sp>
      <p:sp>
        <p:nvSpPr>
          <p:cNvPr id="14" name="TextBox 13">
            <a:extLst>
              <a:ext uri="{FF2B5EF4-FFF2-40B4-BE49-F238E27FC236}">
                <a16:creationId xmlns:a16="http://schemas.microsoft.com/office/drawing/2014/main" id="{FEBA7384-2710-49AD-9832-31C561277BB0}"/>
              </a:ext>
            </a:extLst>
          </p:cNvPr>
          <p:cNvSpPr txBox="1"/>
          <p:nvPr/>
        </p:nvSpPr>
        <p:spPr>
          <a:xfrm>
            <a:off x="6041998" y="3649611"/>
            <a:ext cx="595942" cy="246221"/>
          </a:xfrm>
          <a:prstGeom prst="rect">
            <a:avLst/>
          </a:prstGeom>
          <a:solidFill>
            <a:schemeClr val="bg1"/>
          </a:solid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30%</a:t>
            </a:r>
          </a:p>
        </p:txBody>
      </p:sp>
      <p:sp>
        <p:nvSpPr>
          <p:cNvPr id="15" name="TextBox 14">
            <a:extLst>
              <a:ext uri="{FF2B5EF4-FFF2-40B4-BE49-F238E27FC236}">
                <a16:creationId xmlns:a16="http://schemas.microsoft.com/office/drawing/2014/main" id="{BAA099CB-8DE3-4FC3-8001-B3F734D2161D}"/>
              </a:ext>
            </a:extLst>
          </p:cNvPr>
          <p:cNvSpPr txBox="1"/>
          <p:nvPr/>
        </p:nvSpPr>
        <p:spPr>
          <a:xfrm>
            <a:off x="10268157" y="2788261"/>
            <a:ext cx="595942" cy="246221"/>
          </a:xfrm>
          <a:prstGeom prst="rect">
            <a:avLst/>
          </a:prstGeom>
          <a:solidFill>
            <a:schemeClr val="bg1"/>
          </a:solid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600" b="1" dirty="0">
                <a:solidFill>
                  <a:srgbClr val="C00000"/>
                </a:solidFill>
              </a:rPr>
              <a:t>36%</a:t>
            </a:r>
          </a:p>
        </p:txBody>
      </p:sp>
      <p:sp>
        <p:nvSpPr>
          <p:cNvPr id="16" name="TextBox 15">
            <a:extLst>
              <a:ext uri="{FF2B5EF4-FFF2-40B4-BE49-F238E27FC236}">
                <a16:creationId xmlns:a16="http://schemas.microsoft.com/office/drawing/2014/main" id="{19D9CECA-E8C8-49FB-A709-933C86797C8F}"/>
              </a:ext>
            </a:extLst>
          </p:cNvPr>
          <p:cNvSpPr txBox="1"/>
          <p:nvPr/>
        </p:nvSpPr>
        <p:spPr>
          <a:xfrm>
            <a:off x="5969990" y="2788261"/>
            <a:ext cx="595942" cy="246221"/>
          </a:xfrm>
          <a:prstGeom prst="rect">
            <a:avLst/>
          </a:prstGeom>
          <a:solidFill>
            <a:schemeClr val="bg1"/>
          </a:solid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600" b="1" dirty="0">
                <a:solidFill>
                  <a:schemeClr val="accent1">
                    <a:lumMod val="50000"/>
                  </a:schemeClr>
                </a:solidFill>
              </a:rPr>
              <a:t>31%</a:t>
            </a:r>
          </a:p>
        </p:txBody>
      </p:sp>
      <p:sp>
        <p:nvSpPr>
          <p:cNvPr id="3" name="TextBox 2">
            <a:extLst>
              <a:ext uri="{FF2B5EF4-FFF2-40B4-BE49-F238E27FC236}">
                <a16:creationId xmlns:a16="http://schemas.microsoft.com/office/drawing/2014/main" id="{3ACD7C8B-3F7B-4944-AF21-C6C382EBB8CF}"/>
              </a:ext>
            </a:extLst>
          </p:cNvPr>
          <p:cNvSpPr txBox="1"/>
          <p:nvPr/>
        </p:nvSpPr>
        <p:spPr>
          <a:xfrm>
            <a:off x="2930786" y="6558657"/>
            <a:ext cx="7834837" cy="400110"/>
          </a:xfrm>
          <a:prstGeom prst="rect">
            <a:avLst/>
          </a:prstGeom>
          <a:noFill/>
        </p:spPr>
        <p:txBody>
          <a:bodyPr wrap="none" lIns="0" tIns="0" rIns="0" bIns="0" rtlCol="0">
            <a:spAutoFit/>
          </a:bodyPr>
          <a:lstStyle/>
          <a:p>
            <a:pPr>
              <a:spcBef>
                <a:spcPts val="500"/>
              </a:spcBef>
              <a:spcAft>
                <a:spcPts val="500"/>
              </a:spcAft>
              <a:buClr>
                <a:schemeClr val="bg2"/>
              </a:buClr>
            </a:pPr>
            <a:r>
              <a:rPr lang="en-GB" sz="2600" dirty="0"/>
              <a:t>NB: Fieldwork conducted prior to invasion of Ukraine</a:t>
            </a:r>
          </a:p>
        </p:txBody>
      </p:sp>
    </p:spTree>
    <p:extLst>
      <p:ext uri="{BB962C8B-B14F-4D97-AF65-F5344CB8AC3E}">
        <p14:creationId xmlns:p14="http://schemas.microsoft.com/office/powerpoint/2010/main" val="2886442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1031255" y="7124357"/>
            <a:ext cx="12169352"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(GA April/May ’19: 1000 GA May/June ’20: 1000; GA May/June 21: 1000; W13: 3206): Fieldwork dates: 28 January to 10 February 2022</a:t>
            </a:r>
          </a:p>
        </p:txBody>
      </p:sp>
      <p:sp>
        <p:nvSpPr>
          <p:cNvPr id="18" name="TextBox 17"/>
          <p:cNvSpPr txBox="1"/>
          <p:nvPr/>
        </p:nvSpPr>
        <p:spPr bwMode="white">
          <a:xfrm>
            <a:off x="401702" y="1590722"/>
            <a:ext cx="12529392" cy="492443"/>
          </a:xfrm>
          <a:prstGeom prst="rect">
            <a:avLst/>
          </a:prstGeom>
          <a:noFill/>
        </p:spPr>
        <p:txBody>
          <a:bodyPr wrap="square" lIns="0" tIns="0" rIns="0" bIns="0" rtlCol="0">
            <a:spAutoFit/>
          </a:bodyPr>
          <a:lstStyle/>
          <a:p>
            <a:r>
              <a:rPr lang="en-US" sz="1600" kern="0" dirty="0"/>
              <a:t>Q </a:t>
            </a:r>
            <a:r>
              <a:rPr lang="en-GB" sz="1600" dirty="0">
                <a:solidFill>
                  <a:srgbClr val="000000"/>
                </a:solidFill>
                <a:effectLst/>
                <a:ea typeface="Calibri" panose="020F0502020204030204" pitchFamily="34" charset="0"/>
              </a:rPr>
              <a:t>Thinking about Britain, do you agree or disagree with the following statement? </a:t>
            </a:r>
            <a:br>
              <a:rPr lang="en-GB" sz="1600" dirty="0">
                <a:solidFill>
                  <a:srgbClr val="000000"/>
                </a:solidFill>
                <a:effectLst/>
                <a:ea typeface="Calibri" panose="020F0502020204030204" pitchFamily="34" charset="0"/>
              </a:rPr>
            </a:br>
            <a:r>
              <a:rPr lang="en-GB" sz="1600" dirty="0">
                <a:solidFill>
                  <a:srgbClr val="000000"/>
                </a:solidFill>
                <a:effectLst/>
                <a:ea typeface="Calibri" panose="020F0502020204030204" pitchFamily="34" charset="0"/>
              </a:rPr>
              <a:t>People should be able to take refuge in other countries, including in Britain, to escape from war or persecution.</a:t>
            </a:r>
            <a:endParaRPr lang="en-US" sz="1600" dirty="0"/>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9" name="Title 6">
            <a:extLst>
              <a:ext uri="{FF2B5EF4-FFF2-40B4-BE49-F238E27FC236}">
                <a16:creationId xmlns:a16="http://schemas.microsoft.com/office/drawing/2014/main" id="{2903998C-DF8F-42DD-9086-A4B83B4B2A0F}"/>
              </a:ext>
            </a:extLst>
          </p:cNvPr>
          <p:cNvSpPr txBox="1">
            <a:spLocks/>
          </p:cNvSpPr>
          <p:nvPr/>
        </p:nvSpPr>
        <p:spPr>
          <a:xfrm>
            <a:off x="393547" y="700778"/>
            <a:ext cx="12652680"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3 in 4 Britons agree that people should be able to take refuge in other countries, including Britain, to escape war or persecution – similar to previous years.</a:t>
            </a:r>
          </a:p>
        </p:txBody>
      </p:sp>
      <p:graphicFrame>
        <p:nvGraphicFramePr>
          <p:cNvPr id="8" name="Chart 7">
            <a:extLst>
              <a:ext uri="{FF2B5EF4-FFF2-40B4-BE49-F238E27FC236}">
                <a16:creationId xmlns:a16="http://schemas.microsoft.com/office/drawing/2014/main" id="{D7AC3110-FEF7-4205-94D0-FAE1FAD4CD61}"/>
              </a:ext>
            </a:extLst>
          </p:cNvPr>
          <p:cNvGraphicFramePr/>
          <p:nvPr>
            <p:extLst>
              <p:ext uri="{D42A27DB-BD31-4B8C-83A1-F6EECF244321}">
                <p14:modId xmlns:p14="http://schemas.microsoft.com/office/powerpoint/2010/main" val="2246746860"/>
              </p:ext>
            </p:extLst>
          </p:nvPr>
        </p:nvGraphicFramePr>
        <p:xfrm>
          <a:off x="226679" y="2536756"/>
          <a:ext cx="12529392" cy="380697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654FEC0-4086-4F40-BBD7-940A6D6E582B}"/>
              </a:ext>
            </a:extLst>
          </p:cNvPr>
          <p:cNvSpPr txBox="1"/>
          <p:nvPr/>
        </p:nvSpPr>
        <p:spPr>
          <a:xfrm>
            <a:off x="11668561" y="2939109"/>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16%</a:t>
            </a:r>
          </a:p>
        </p:txBody>
      </p:sp>
      <p:sp>
        <p:nvSpPr>
          <p:cNvPr id="10" name="TextBox 9">
            <a:extLst>
              <a:ext uri="{FF2B5EF4-FFF2-40B4-BE49-F238E27FC236}">
                <a16:creationId xmlns:a16="http://schemas.microsoft.com/office/drawing/2014/main" id="{9A2DE310-CA4D-4C31-B410-044A9ADE66EE}"/>
              </a:ext>
            </a:extLst>
          </p:cNvPr>
          <p:cNvSpPr txBox="1"/>
          <p:nvPr/>
        </p:nvSpPr>
        <p:spPr>
          <a:xfrm>
            <a:off x="5448405" y="2948939"/>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74%</a:t>
            </a:r>
          </a:p>
        </p:txBody>
      </p:sp>
      <p:sp>
        <p:nvSpPr>
          <p:cNvPr id="11" name="TextBox 10">
            <a:extLst>
              <a:ext uri="{FF2B5EF4-FFF2-40B4-BE49-F238E27FC236}">
                <a16:creationId xmlns:a16="http://schemas.microsoft.com/office/drawing/2014/main" id="{5BBBF403-C086-41B5-A5CF-1587E28276B6}"/>
              </a:ext>
            </a:extLst>
          </p:cNvPr>
          <p:cNvSpPr txBox="1"/>
          <p:nvPr/>
        </p:nvSpPr>
        <p:spPr>
          <a:xfrm>
            <a:off x="11524545" y="3736077"/>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17%</a:t>
            </a:r>
          </a:p>
        </p:txBody>
      </p:sp>
      <p:sp>
        <p:nvSpPr>
          <p:cNvPr id="12" name="TextBox 11">
            <a:extLst>
              <a:ext uri="{FF2B5EF4-FFF2-40B4-BE49-F238E27FC236}">
                <a16:creationId xmlns:a16="http://schemas.microsoft.com/office/drawing/2014/main" id="{53E17216-0395-406F-8253-B2AD65111A71}"/>
              </a:ext>
            </a:extLst>
          </p:cNvPr>
          <p:cNvSpPr txBox="1"/>
          <p:nvPr/>
        </p:nvSpPr>
        <p:spPr>
          <a:xfrm>
            <a:off x="5448405" y="3792009"/>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73%</a:t>
            </a:r>
          </a:p>
        </p:txBody>
      </p:sp>
      <p:sp>
        <p:nvSpPr>
          <p:cNvPr id="13" name="TextBox 12">
            <a:extLst>
              <a:ext uri="{FF2B5EF4-FFF2-40B4-BE49-F238E27FC236}">
                <a16:creationId xmlns:a16="http://schemas.microsoft.com/office/drawing/2014/main" id="{751D7AAF-1F00-4388-B61D-FA662E0F86EE}"/>
              </a:ext>
            </a:extLst>
          </p:cNvPr>
          <p:cNvSpPr txBox="1"/>
          <p:nvPr/>
        </p:nvSpPr>
        <p:spPr>
          <a:xfrm>
            <a:off x="11524545" y="4516701"/>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16%</a:t>
            </a:r>
          </a:p>
        </p:txBody>
      </p:sp>
      <p:sp>
        <p:nvSpPr>
          <p:cNvPr id="14" name="TextBox 13">
            <a:extLst>
              <a:ext uri="{FF2B5EF4-FFF2-40B4-BE49-F238E27FC236}">
                <a16:creationId xmlns:a16="http://schemas.microsoft.com/office/drawing/2014/main" id="{68E15683-6D0B-4E14-B129-991C3CB71EFC}"/>
              </a:ext>
            </a:extLst>
          </p:cNvPr>
          <p:cNvSpPr txBox="1"/>
          <p:nvPr/>
        </p:nvSpPr>
        <p:spPr>
          <a:xfrm>
            <a:off x="5895433" y="4533951"/>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78%</a:t>
            </a:r>
          </a:p>
        </p:txBody>
      </p:sp>
      <p:sp>
        <p:nvSpPr>
          <p:cNvPr id="15" name="TextBox 14">
            <a:extLst>
              <a:ext uri="{FF2B5EF4-FFF2-40B4-BE49-F238E27FC236}">
                <a16:creationId xmlns:a16="http://schemas.microsoft.com/office/drawing/2014/main" id="{45FE8E33-4E28-4759-8AAB-3003967565C5}"/>
              </a:ext>
            </a:extLst>
          </p:cNvPr>
          <p:cNvSpPr txBox="1"/>
          <p:nvPr/>
        </p:nvSpPr>
        <p:spPr>
          <a:xfrm>
            <a:off x="11668561" y="5297325"/>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18%</a:t>
            </a:r>
          </a:p>
        </p:txBody>
      </p:sp>
      <p:sp>
        <p:nvSpPr>
          <p:cNvPr id="16" name="TextBox 15">
            <a:extLst>
              <a:ext uri="{FF2B5EF4-FFF2-40B4-BE49-F238E27FC236}">
                <a16:creationId xmlns:a16="http://schemas.microsoft.com/office/drawing/2014/main" id="{91B195F3-9778-4E43-9959-7FD306F6249C}"/>
              </a:ext>
            </a:extLst>
          </p:cNvPr>
          <p:cNvSpPr txBox="1"/>
          <p:nvPr/>
        </p:nvSpPr>
        <p:spPr>
          <a:xfrm>
            <a:off x="5152570" y="5300973"/>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72%</a:t>
            </a:r>
          </a:p>
        </p:txBody>
      </p:sp>
      <p:sp>
        <p:nvSpPr>
          <p:cNvPr id="20" name="TextBox 19">
            <a:extLst>
              <a:ext uri="{FF2B5EF4-FFF2-40B4-BE49-F238E27FC236}">
                <a16:creationId xmlns:a16="http://schemas.microsoft.com/office/drawing/2014/main" id="{230398E4-5BA5-4191-BC96-6B421489441F}"/>
              </a:ext>
            </a:extLst>
          </p:cNvPr>
          <p:cNvSpPr txBox="1"/>
          <p:nvPr/>
        </p:nvSpPr>
        <p:spPr>
          <a:xfrm>
            <a:off x="3198512" y="6332849"/>
            <a:ext cx="7834837" cy="400110"/>
          </a:xfrm>
          <a:prstGeom prst="rect">
            <a:avLst/>
          </a:prstGeom>
          <a:noFill/>
        </p:spPr>
        <p:txBody>
          <a:bodyPr wrap="none" lIns="0" tIns="0" rIns="0" bIns="0" rtlCol="0">
            <a:spAutoFit/>
          </a:bodyPr>
          <a:lstStyle/>
          <a:p>
            <a:pPr>
              <a:spcBef>
                <a:spcPts val="500"/>
              </a:spcBef>
              <a:spcAft>
                <a:spcPts val="500"/>
              </a:spcAft>
              <a:buClr>
                <a:schemeClr val="bg2"/>
              </a:buClr>
            </a:pPr>
            <a:r>
              <a:rPr lang="en-GB" sz="2600" dirty="0"/>
              <a:t>NB: Fieldwork conducted prior to invasion of Ukraine</a:t>
            </a:r>
          </a:p>
        </p:txBody>
      </p:sp>
    </p:spTree>
    <p:extLst>
      <p:ext uri="{BB962C8B-B14F-4D97-AF65-F5344CB8AC3E}">
        <p14:creationId xmlns:p14="http://schemas.microsoft.com/office/powerpoint/2010/main" val="336854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5DB2668-AAEB-4CB9-92B2-ACB390B3B063}"/>
              </a:ext>
            </a:extLst>
          </p:cNvPr>
          <p:cNvSpPr txBox="1"/>
          <p:nvPr/>
        </p:nvSpPr>
        <p:spPr>
          <a:xfrm>
            <a:off x="1031255" y="7124357"/>
            <a:ext cx="12169352"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(W13: 3206): Fieldwork dates: 28 January to 10 February 2022</a:t>
            </a:r>
          </a:p>
        </p:txBody>
      </p:sp>
      <p:sp>
        <p:nvSpPr>
          <p:cNvPr id="18" name="TextBox 17"/>
          <p:cNvSpPr txBox="1"/>
          <p:nvPr/>
        </p:nvSpPr>
        <p:spPr bwMode="white">
          <a:xfrm>
            <a:off x="401702" y="1590722"/>
            <a:ext cx="12529392" cy="492443"/>
          </a:xfrm>
          <a:prstGeom prst="rect">
            <a:avLst/>
          </a:prstGeom>
          <a:noFill/>
        </p:spPr>
        <p:txBody>
          <a:bodyPr wrap="square" lIns="0" tIns="0" rIns="0" bIns="0" rtlCol="0">
            <a:spAutoFit/>
          </a:bodyPr>
          <a:lstStyle/>
          <a:p>
            <a:r>
              <a:rPr lang="en-US" sz="1600" kern="0" dirty="0"/>
              <a:t>Q </a:t>
            </a:r>
            <a:r>
              <a:rPr lang="en-GB" sz="1600" dirty="0">
                <a:solidFill>
                  <a:srgbClr val="000000"/>
                </a:solidFill>
                <a:effectLst/>
                <a:ea typeface="Calibri" panose="020F0502020204030204" pitchFamily="34" charset="0"/>
              </a:rPr>
              <a:t>Thinking about Britain, do you agree or disagree with the following statement? </a:t>
            </a:r>
            <a:br>
              <a:rPr lang="en-GB" sz="1600" dirty="0">
                <a:solidFill>
                  <a:srgbClr val="000000"/>
                </a:solidFill>
                <a:effectLst/>
                <a:ea typeface="Calibri" panose="020F0502020204030204" pitchFamily="34" charset="0"/>
              </a:rPr>
            </a:br>
            <a:r>
              <a:rPr lang="en-GB" sz="1600" dirty="0">
                <a:solidFill>
                  <a:srgbClr val="000000"/>
                </a:solidFill>
                <a:effectLst/>
                <a:ea typeface="Calibri" panose="020F0502020204030204" pitchFamily="34" charset="0"/>
              </a:rPr>
              <a:t>People should be able to take refuge in other countries, including in Britain, to escape from war or persecution.</a:t>
            </a:r>
            <a:endParaRPr lang="en-US" sz="1600" dirty="0"/>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
        <p:nvSpPr>
          <p:cNvPr id="19" name="Title 6">
            <a:extLst>
              <a:ext uri="{FF2B5EF4-FFF2-40B4-BE49-F238E27FC236}">
                <a16:creationId xmlns:a16="http://schemas.microsoft.com/office/drawing/2014/main" id="{2903998C-DF8F-42DD-9086-A4B83B4B2A0F}"/>
              </a:ext>
            </a:extLst>
          </p:cNvPr>
          <p:cNvSpPr txBox="1">
            <a:spLocks/>
          </p:cNvSpPr>
          <p:nvPr/>
        </p:nvSpPr>
        <p:spPr>
          <a:xfrm>
            <a:off x="393547" y="729121"/>
            <a:ext cx="12652680"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dirty="0"/>
              <a:t>A majority of Conservative and Labour supporters as well as Remain and Leave voters believe people should be able to take refuge in other countries, including Britain, to escape from war and persecution.</a:t>
            </a:r>
          </a:p>
        </p:txBody>
      </p:sp>
      <p:graphicFrame>
        <p:nvGraphicFramePr>
          <p:cNvPr id="8" name="Chart 7">
            <a:extLst>
              <a:ext uri="{FF2B5EF4-FFF2-40B4-BE49-F238E27FC236}">
                <a16:creationId xmlns:a16="http://schemas.microsoft.com/office/drawing/2014/main" id="{D7AC3110-FEF7-4205-94D0-FAE1FAD4CD61}"/>
              </a:ext>
            </a:extLst>
          </p:cNvPr>
          <p:cNvGraphicFramePr/>
          <p:nvPr>
            <p:extLst>
              <p:ext uri="{D42A27DB-BD31-4B8C-83A1-F6EECF244321}">
                <p14:modId xmlns:p14="http://schemas.microsoft.com/office/powerpoint/2010/main" val="1309623091"/>
              </p:ext>
            </p:extLst>
          </p:nvPr>
        </p:nvGraphicFramePr>
        <p:xfrm>
          <a:off x="226679" y="2536756"/>
          <a:ext cx="12529392" cy="380697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654FEC0-4086-4F40-BBD7-940A6D6E582B}"/>
              </a:ext>
            </a:extLst>
          </p:cNvPr>
          <p:cNvSpPr txBox="1"/>
          <p:nvPr/>
        </p:nvSpPr>
        <p:spPr>
          <a:xfrm>
            <a:off x="11668561" y="2939109"/>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16%</a:t>
            </a:r>
          </a:p>
        </p:txBody>
      </p:sp>
      <p:sp>
        <p:nvSpPr>
          <p:cNvPr id="10" name="TextBox 9">
            <a:extLst>
              <a:ext uri="{FF2B5EF4-FFF2-40B4-BE49-F238E27FC236}">
                <a16:creationId xmlns:a16="http://schemas.microsoft.com/office/drawing/2014/main" id="{9A2DE310-CA4D-4C31-B410-044A9ADE66EE}"/>
              </a:ext>
            </a:extLst>
          </p:cNvPr>
          <p:cNvSpPr txBox="1"/>
          <p:nvPr/>
        </p:nvSpPr>
        <p:spPr>
          <a:xfrm>
            <a:off x="5448405" y="2948939"/>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74%</a:t>
            </a:r>
          </a:p>
        </p:txBody>
      </p:sp>
      <p:sp>
        <p:nvSpPr>
          <p:cNvPr id="11" name="TextBox 10">
            <a:extLst>
              <a:ext uri="{FF2B5EF4-FFF2-40B4-BE49-F238E27FC236}">
                <a16:creationId xmlns:a16="http://schemas.microsoft.com/office/drawing/2014/main" id="{5BBBF403-C086-41B5-A5CF-1587E28276B6}"/>
              </a:ext>
            </a:extLst>
          </p:cNvPr>
          <p:cNvSpPr txBox="1"/>
          <p:nvPr/>
        </p:nvSpPr>
        <p:spPr>
          <a:xfrm>
            <a:off x="11380529" y="3628355"/>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21%</a:t>
            </a:r>
          </a:p>
        </p:txBody>
      </p:sp>
      <p:sp>
        <p:nvSpPr>
          <p:cNvPr id="12" name="TextBox 11">
            <a:extLst>
              <a:ext uri="{FF2B5EF4-FFF2-40B4-BE49-F238E27FC236}">
                <a16:creationId xmlns:a16="http://schemas.microsoft.com/office/drawing/2014/main" id="{53E17216-0395-406F-8253-B2AD65111A71}"/>
              </a:ext>
            </a:extLst>
          </p:cNvPr>
          <p:cNvSpPr txBox="1"/>
          <p:nvPr/>
        </p:nvSpPr>
        <p:spPr>
          <a:xfrm>
            <a:off x="4055591" y="3576565"/>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71%</a:t>
            </a:r>
          </a:p>
        </p:txBody>
      </p:sp>
      <p:sp>
        <p:nvSpPr>
          <p:cNvPr id="13" name="TextBox 12">
            <a:extLst>
              <a:ext uri="{FF2B5EF4-FFF2-40B4-BE49-F238E27FC236}">
                <a16:creationId xmlns:a16="http://schemas.microsoft.com/office/drawing/2014/main" id="{751D7AAF-1F00-4388-B61D-FA662E0F86EE}"/>
              </a:ext>
            </a:extLst>
          </p:cNvPr>
          <p:cNvSpPr txBox="1"/>
          <p:nvPr/>
        </p:nvSpPr>
        <p:spPr>
          <a:xfrm>
            <a:off x="11884585" y="4224800"/>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12%</a:t>
            </a:r>
          </a:p>
        </p:txBody>
      </p:sp>
      <p:sp>
        <p:nvSpPr>
          <p:cNvPr id="14" name="TextBox 13">
            <a:extLst>
              <a:ext uri="{FF2B5EF4-FFF2-40B4-BE49-F238E27FC236}">
                <a16:creationId xmlns:a16="http://schemas.microsoft.com/office/drawing/2014/main" id="{68E15683-6D0B-4E14-B129-991C3CB71EFC}"/>
              </a:ext>
            </a:extLst>
          </p:cNvPr>
          <p:cNvSpPr txBox="1"/>
          <p:nvPr/>
        </p:nvSpPr>
        <p:spPr>
          <a:xfrm>
            <a:off x="6935911" y="4224800"/>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83%</a:t>
            </a:r>
          </a:p>
        </p:txBody>
      </p:sp>
      <p:sp>
        <p:nvSpPr>
          <p:cNvPr id="15" name="TextBox 14">
            <a:extLst>
              <a:ext uri="{FF2B5EF4-FFF2-40B4-BE49-F238E27FC236}">
                <a16:creationId xmlns:a16="http://schemas.microsoft.com/office/drawing/2014/main" id="{45FE8E33-4E28-4759-8AAB-3003967565C5}"/>
              </a:ext>
            </a:extLst>
          </p:cNvPr>
          <p:cNvSpPr txBox="1"/>
          <p:nvPr/>
        </p:nvSpPr>
        <p:spPr>
          <a:xfrm>
            <a:off x="11956593" y="4893835"/>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8%</a:t>
            </a:r>
          </a:p>
        </p:txBody>
      </p:sp>
      <p:sp>
        <p:nvSpPr>
          <p:cNvPr id="16" name="TextBox 15">
            <a:extLst>
              <a:ext uri="{FF2B5EF4-FFF2-40B4-BE49-F238E27FC236}">
                <a16:creationId xmlns:a16="http://schemas.microsoft.com/office/drawing/2014/main" id="{91B195F3-9778-4E43-9959-7FD306F6249C}"/>
              </a:ext>
            </a:extLst>
          </p:cNvPr>
          <p:cNvSpPr txBox="1"/>
          <p:nvPr/>
        </p:nvSpPr>
        <p:spPr>
          <a:xfrm>
            <a:off x="7106966" y="4881403"/>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89%</a:t>
            </a:r>
          </a:p>
        </p:txBody>
      </p:sp>
      <p:sp>
        <p:nvSpPr>
          <p:cNvPr id="20" name="TextBox 19">
            <a:extLst>
              <a:ext uri="{FF2B5EF4-FFF2-40B4-BE49-F238E27FC236}">
                <a16:creationId xmlns:a16="http://schemas.microsoft.com/office/drawing/2014/main" id="{38E303CD-74A9-462A-B9F6-91BCF2C11C91}"/>
              </a:ext>
            </a:extLst>
          </p:cNvPr>
          <p:cNvSpPr txBox="1"/>
          <p:nvPr/>
        </p:nvSpPr>
        <p:spPr>
          <a:xfrm>
            <a:off x="4055591" y="5510394"/>
            <a:ext cx="595942" cy="215444"/>
          </a:xfrm>
          <a:prstGeom prst="rect">
            <a:avLst/>
          </a:prstGeom>
          <a:noFill/>
          <a:ln w="28575">
            <a:solidFill>
              <a:schemeClr val="accent1">
                <a:lumMod val="50000"/>
              </a:schemeClr>
            </a:solidFill>
          </a:ln>
        </p:spPr>
        <p:txBody>
          <a:bodyPr wrap="square" lIns="0" tIns="0" rIns="0" bIns="0" rtlCol="0">
            <a:spAutoFit/>
          </a:bodyPr>
          <a:lstStyle/>
          <a:p>
            <a:pPr algn="ctr">
              <a:spcBef>
                <a:spcPts val="500"/>
              </a:spcBef>
              <a:spcAft>
                <a:spcPts val="500"/>
              </a:spcAft>
              <a:buClr>
                <a:schemeClr val="bg2"/>
              </a:buClr>
            </a:pPr>
            <a:r>
              <a:rPr lang="en-GB" sz="1400" b="1" dirty="0">
                <a:solidFill>
                  <a:schemeClr val="accent1">
                    <a:lumMod val="50000"/>
                  </a:schemeClr>
                </a:solidFill>
              </a:rPr>
              <a:t>66%</a:t>
            </a:r>
          </a:p>
        </p:txBody>
      </p:sp>
      <p:sp>
        <p:nvSpPr>
          <p:cNvPr id="21" name="TextBox 20">
            <a:extLst>
              <a:ext uri="{FF2B5EF4-FFF2-40B4-BE49-F238E27FC236}">
                <a16:creationId xmlns:a16="http://schemas.microsoft.com/office/drawing/2014/main" id="{370ADAB8-03C8-4C5F-AE28-5EED977D3EEA}"/>
              </a:ext>
            </a:extLst>
          </p:cNvPr>
          <p:cNvSpPr txBox="1"/>
          <p:nvPr/>
        </p:nvSpPr>
        <p:spPr>
          <a:xfrm>
            <a:off x="11380529" y="5510394"/>
            <a:ext cx="595942" cy="215444"/>
          </a:xfrm>
          <a:prstGeom prst="rect">
            <a:avLst/>
          </a:prstGeom>
          <a:noFill/>
          <a:ln w="28575">
            <a:solidFill>
              <a:srgbClr val="C00000"/>
            </a:solidFill>
          </a:ln>
        </p:spPr>
        <p:txBody>
          <a:bodyPr wrap="square" lIns="0" tIns="0" rIns="0" bIns="0" rtlCol="0">
            <a:spAutoFit/>
          </a:bodyPr>
          <a:lstStyle/>
          <a:p>
            <a:pPr algn="ctr">
              <a:spcBef>
                <a:spcPts val="500"/>
              </a:spcBef>
              <a:spcAft>
                <a:spcPts val="500"/>
              </a:spcAft>
              <a:buClr>
                <a:schemeClr val="bg2"/>
              </a:buClr>
            </a:pPr>
            <a:r>
              <a:rPr lang="en-GB" sz="1400" b="1" dirty="0">
                <a:solidFill>
                  <a:srgbClr val="C00000"/>
                </a:solidFill>
              </a:rPr>
              <a:t>23%</a:t>
            </a:r>
          </a:p>
        </p:txBody>
      </p:sp>
      <p:sp>
        <p:nvSpPr>
          <p:cNvPr id="22" name="TextBox 21">
            <a:extLst>
              <a:ext uri="{FF2B5EF4-FFF2-40B4-BE49-F238E27FC236}">
                <a16:creationId xmlns:a16="http://schemas.microsoft.com/office/drawing/2014/main" id="{42220836-A624-417E-B60C-DA7CB8CC555A}"/>
              </a:ext>
            </a:extLst>
          </p:cNvPr>
          <p:cNvSpPr txBox="1"/>
          <p:nvPr/>
        </p:nvSpPr>
        <p:spPr>
          <a:xfrm>
            <a:off x="3316463" y="6358602"/>
            <a:ext cx="7834837" cy="400110"/>
          </a:xfrm>
          <a:prstGeom prst="rect">
            <a:avLst/>
          </a:prstGeom>
          <a:noFill/>
        </p:spPr>
        <p:txBody>
          <a:bodyPr wrap="none" lIns="0" tIns="0" rIns="0" bIns="0" rtlCol="0">
            <a:spAutoFit/>
          </a:bodyPr>
          <a:lstStyle/>
          <a:p>
            <a:pPr>
              <a:spcBef>
                <a:spcPts val="500"/>
              </a:spcBef>
              <a:spcAft>
                <a:spcPts val="500"/>
              </a:spcAft>
              <a:buClr>
                <a:schemeClr val="bg2"/>
              </a:buClr>
            </a:pPr>
            <a:r>
              <a:rPr lang="en-GB" sz="2600" dirty="0"/>
              <a:t>NB: Fieldwork conducted prior to invasion of Ukraine</a:t>
            </a:r>
          </a:p>
        </p:txBody>
      </p:sp>
    </p:spTree>
    <p:extLst>
      <p:ext uri="{BB962C8B-B14F-4D97-AF65-F5344CB8AC3E}">
        <p14:creationId xmlns:p14="http://schemas.microsoft.com/office/powerpoint/2010/main" val="2522286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8DB0EC60-3258-4D97-93AC-BD538642A78A}"/>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143" b="1143"/>
          <a:stretch>
            <a:fillRect/>
          </a:stretch>
        </p:blipFill>
        <p:spPr>
          <a:xfrm>
            <a:off x="169375" y="179389"/>
            <a:ext cx="13101024" cy="7200899"/>
          </a:xfrm>
        </p:spPr>
      </p:pic>
      <p:sp>
        <p:nvSpPr>
          <p:cNvPr id="9" name="TextBox 8"/>
          <p:cNvSpPr txBox="1"/>
          <p:nvPr/>
        </p:nvSpPr>
        <p:spPr>
          <a:xfrm>
            <a:off x="1391295" y="6563582"/>
            <a:ext cx="11233248" cy="369332"/>
          </a:xfrm>
          <a:prstGeom prst="rect">
            <a:avLst/>
          </a:prstGeom>
          <a:solidFill>
            <a:srgbClr val="C9C8C7"/>
          </a:solidFill>
          <a:ln>
            <a:noFill/>
            <a:prstDash val="dash"/>
          </a:ln>
        </p:spPr>
        <p:txBody>
          <a:bodyPr wrap="square" rtlCol="0">
            <a:spAutoFit/>
          </a:bodyPr>
          <a:lstStyle/>
          <a:p>
            <a:pPr algn="l" eaLnBrk="1" hangingPunct="1">
              <a:spcBef>
                <a:spcPct val="0"/>
              </a:spcBef>
              <a:spcAft>
                <a:spcPts val="600"/>
              </a:spcAft>
              <a:tabLst>
                <a:tab pos="3590925" algn="l"/>
              </a:tabLst>
            </a:pPr>
            <a:r>
              <a:rPr lang="en-GB" sz="1800" dirty="0">
                <a:cs typeface="Arial" charset="0"/>
              </a:rPr>
              <a:t>Ipsos |  3 Thomas More Square  |  London E1W 1YW  | t: +44 (0)20 7347 3000  |  www.ipsos-mori.com/</a:t>
            </a:r>
          </a:p>
        </p:txBody>
      </p:sp>
      <p:sp>
        <p:nvSpPr>
          <p:cNvPr id="14" name="TextBox 13"/>
          <p:cNvSpPr txBox="1"/>
          <p:nvPr/>
        </p:nvSpPr>
        <p:spPr>
          <a:xfrm>
            <a:off x="671215" y="828303"/>
            <a:ext cx="7344816" cy="4984405"/>
          </a:xfrm>
          <a:prstGeom prst="rect">
            <a:avLst/>
          </a:prstGeom>
          <a:solidFill>
            <a:srgbClr val="183265"/>
          </a:solidFill>
          <a:ln>
            <a:noFill/>
            <a:prstDash val="dash"/>
          </a:ln>
        </p:spPr>
        <p:txBody>
          <a:bodyPr wrap="square" lIns="144000" tIns="144000" rIns="144000" bIns="144000" rtlCol="0">
            <a:spAutoFit/>
          </a:bodyPr>
          <a:lstStyle/>
          <a:p>
            <a:pPr algn="l" eaLnBrk="1" hangingPunct="1">
              <a:spcBef>
                <a:spcPct val="0"/>
              </a:spcBef>
              <a:spcAft>
                <a:spcPts val="600"/>
              </a:spcAft>
            </a:pPr>
            <a:r>
              <a:rPr lang="en-GB" sz="2400" b="1" dirty="0">
                <a:solidFill>
                  <a:schemeClr val="bg1"/>
                </a:solidFill>
                <a:cs typeface="Arial" charset="0"/>
              </a:rPr>
              <a:t>FURTHER INFORMATION</a:t>
            </a:r>
          </a:p>
          <a:p>
            <a:pPr algn="l" eaLnBrk="1" hangingPunct="1">
              <a:spcBef>
                <a:spcPct val="0"/>
              </a:spcBef>
              <a:spcAft>
                <a:spcPts val="1200"/>
              </a:spcAft>
            </a:pPr>
            <a:r>
              <a:rPr lang="en-GB" sz="2400" dirty="0">
                <a:solidFill>
                  <a:srgbClr val="FFFFFF"/>
                </a:solidFill>
                <a:cs typeface="Arial" charset="0"/>
              </a:rPr>
              <a:t>For more information please contact:</a:t>
            </a:r>
          </a:p>
          <a:p>
            <a:pPr>
              <a:spcBef>
                <a:spcPts val="600"/>
              </a:spcBef>
              <a:spcAft>
                <a:spcPts val="600"/>
              </a:spcAft>
              <a:tabLst>
                <a:tab pos="5741988" algn="l"/>
                <a:tab pos="6105525" algn="l"/>
              </a:tabLst>
            </a:pPr>
            <a:r>
              <a:rPr lang="en-GB" sz="2400" b="1" dirty="0">
                <a:solidFill>
                  <a:schemeClr val="bg1"/>
                </a:solidFill>
                <a:cs typeface="Arial" charset="0"/>
              </a:rPr>
              <a:t>Gideon Skinner</a:t>
            </a:r>
            <a:r>
              <a:rPr lang="en-GB" sz="2400" dirty="0">
                <a:solidFill>
                  <a:srgbClr val="7BAEC9"/>
                </a:solidFill>
                <a:cs typeface="Arial" charset="0"/>
              </a:rPr>
              <a:t>		</a:t>
            </a:r>
          </a:p>
          <a:p>
            <a:pPr marL="363538" indent="-363538">
              <a:spcBef>
                <a:spcPct val="0"/>
              </a:spcBef>
              <a:spcAft>
                <a:spcPts val="600"/>
              </a:spcAft>
              <a:tabLst>
                <a:tab pos="5741988" algn="l"/>
                <a:tab pos="6105525" algn="l"/>
              </a:tabLst>
            </a:pPr>
            <a:r>
              <a:rPr lang="en-GB" sz="2400" dirty="0">
                <a:solidFill>
                  <a:srgbClr val="7BAEC9"/>
                </a:solidFill>
                <a:cs typeface="Arial" charset="0"/>
              </a:rPr>
              <a:t>Gideon.skinner@ipsos.com</a:t>
            </a:r>
          </a:p>
          <a:p>
            <a:pPr>
              <a:spcBef>
                <a:spcPts val="600"/>
              </a:spcBef>
              <a:spcAft>
                <a:spcPts val="600"/>
              </a:spcAft>
              <a:tabLst>
                <a:tab pos="5741988" algn="l"/>
                <a:tab pos="6105525" algn="l"/>
              </a:tabLst>
            </a:pPr>
            <a:endParaRPr lang="en-GB" sz="2400" b="1" dirty="0">
              <a:solidFill>
                <a:schemeClr val="bg1"/>
              </a:solidFill>
              <a:cs typeface="Arial" charset="0"/>
            </a:endParaRPr>
          </a:p>
          <a:p>
            <a:pPr>
              <a:spcBef>
                <a:spcPts val="600"/>
              </a:spcBef>
              <a:spcAft>
                <a:spcPts val="600"/>
              </a:spcAft>
              <a:tabLst>
                <a:tab pos="5741988" algn="l"/>
                <a:tab pos="6105525" algn="l"/>
              </a:tabLst>
            </a:pPr>
            <a:r>
              <a:rPr lang="en-GB" sz="2400" b="1" dirty="0">
                <a:solidFill>
                  <a:schemeClr val="bg1"/>
                </a:solidFill>
                <a:cs typeface="Arial" charset="0"/>
              </a:rPr>
              <a:t>Glenn Gottfried</a:t>
            </a:r>
            <a:r>
              <a:rPr lang="en-GB" sz="2400" dirty="0">
                <a:solidFill>
                  <a:srgbClr val="7BAEC9"/>
                </a:solidFill>
                <a:cs typeface="Arial" charset="0"/>
              </a:rPr>
              <a:t>		</a:t>
            </a:r>
          </a:p>
          <a:p>
            <a:pPr marL="363538" indent="-363538">
              <a:spcBef>
                <a:spcPct val="0"/>
              </a:spcBef>
              <a:spcAft>
                <a:spcPts val="600"/>
              </a:spcAft>
              <a:tabLst>
                <a:tab pos="5741988" algn="l"/>
                <a:tab pos="6105525" algn="l"/>
              </a:tabLst>
            </a:pPr>
            <a:r>
              <a:rPr lang="en-GB" sz="2400" dirty="0">
                <a:solidFill>
                  <a:srgbClr val="7BAEC9"/>
                </a:solidFill>
                <a:cs typeface="Arial" charset="0"/>
              </a:rPr>
              <a:t>Glenn.Gottfried@ipsos.com</a:t>
            </a:r>
          </a:p>
          <a:p>
            <a:pPr marL="363538" indent="-363538">
              <a:spcBef>
                <a:spcPct val="0"/>
              </a:spcBef>
              <a:spcAft>
                <a:spcPts val="600"/>
              </a:spcAft>
              <a:tabLst>
                <a:tab pos="5741988" algn="l"/>
                <a:tab pos="6105525" algn="l"/>
              </a:tabLst>
            </a:pPr>
            <a:endParaRPr lang="en-GB" sz="2400" dirty="0">
              <a:solidFill>
                <a:srgbClr val="7BAEC9"/>
              </a:solidFill>
              <a:cs typeface="Arial" charset="0"/>
            </a:endParaRPr>
          </a:p>
          <a:p>
            <a:pPr marL="363538" indent="-363538">
              <a:spcBef>
                <a:spcPct val="0"/>
              </a:spcBef>
              <a:spcAft>
                <a:spcPts val="600"/>
              </a:spcAft>
              <a:tabLst>
                <a:tab pos="5741988" algn="l"/>
                <a:tab pos="6105525" algn="l"/>
              </a:tabLst>
            </a:pPr>
            <a:r>
              <a:rPr lang="en-GB" sz="2400" b="1" dirty="0">
                <a:solidFill>
                  <a:schemeClr val="bg1"/>
                </a:solidFill>
                <a:cs typeface="Arial" charset="0"/>
              </a:rPr>
              <a:t>Holly Day</a:t>
            </a:r>
          </a:p>
          <a:p>
            <a:pPr marL="363538" indent="-363538">
              <a:spcBef>
                <a:spcPct val="0"/>
              </a:spcBef>
              <a:spcAft>
                <a:spcPts val="600"/>
              </a:spcAft>
              <a:tabLst>
                <a:tab pos="5741988" algn="l"/>
                <a:tab pos="6105525" algn="l"/>
              </a:tabLst>
            </a:pPr>
            <a:r>
              <a:rPr lang="en-GB" sz="2400" dirty="0">
                <a:solidFill>
                  <a:srgbClr val="7BAEC9"/>
                </a:solidFill>
                <a:cs typeface="Arial" charset="0"/>
              </a:rPr>
              <a:t>Holly.Day@ipsos.com</a:t>
            </a: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Tree>
    <p:extLst>
      <p:ext uri="{BB962C8B-B14F-4D97-AF65-F5344CB8AC3E}">
        <p14:creationId xmlns:p14="http://schemas.microsoft.com/office/powerpoint/2010/main" val="14072696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22028" y="3420121"/>
            <a:ext cx="3795749" cy="721031"/>
          </a:xfrm>
        </p:spPr>
        <p:txBody>
          <a:bodyPr/>
          <a:lstStyle/>
          <a:p>
            <a:pPr marL="844212" indent="-844212"/>
            <a:r>
              <a:rPr lang="en-US" sz="4525" dirty="0">
                <a:latin typeface="ITC Avant Garde Std Md" pitchFamily="50" charset="0"/>
              </a:rPr>
              <a:t>Immigration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spTree>
    <p:extLst>
      <p:ext uri="{BB962C8B-B14F-4D97-AF65-F5344CB8AC3E}">
        <p14:creationId xmlns:p14="http://schemas.microsoft.com/office/powerpoint/2010/main" val="13114824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480843" y="5014628"/>
            <a:ext cx="34069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bwMode="white">
          <a:xfrm>
            <a:off x="546271" y="1737988"/>
            <a:ext cx="11703161" cy="585481"/>
          </a:xfrm>
          <a:prstGeom prst="rect">
            <a:avLst/>
          </a:prstGeom>
          <a:noFill/>
        </p:spPr>
        <p:txBody>
          <a:bodyPr wrap="square" lIns="0" tIns="0" rIns="0" bIns="0" rtlCol="0">
            <a:spAutoFit/>
          </a:bodyPr>
          <a:lstStyle/>
          <a:p>
            <a:pPr defTabSz="914205">
              <a:lnSpc>
                <a:spcPct val="110000"/>
              </a:lnSpc>
              <a:spcBef>
                <a:spcPts val="2400"/>
              </a:spcBef>
              <a:buClr>
                <a:schemeClr val="bg2"/>
              </a:buClr>
              <a:defRPr/>
            </a:pPr>
            <a:r>
              <a:rPr lang="en-US" sz="1800" kern="0" dirty="0"/>
              <a:t>Q </a:t>
            </a:r>
            <a:r>
              <a:rPr lang="en-GB" sz="1800" dirty="0"/>
              <a:t>On a scale of 0 to 10, has migration had a positive or negative impact on Britain? (0 is “very negative”, 10 is “very positive”) </a:t>
            </a:r>
            <a:endParaRPr lang="en-US" sz="1800" kern="0" dirty="0"/>
          </a:p>
        </p:txBody>
      </p:sp>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339" y="923598"/>
          <a:ext cx="1097132" cy="5631416"/>
        </p:xfrm>
        <a:graphic>
          <a:graphicData uri="http://schemas.openxmlformats.org/drawingml/2006/chart">
            <c:chart xmlns:c="http://schemas.openxmlformats.org/drawingml/2006/chart" xmlns:r="http://schemas.openxmlformats.org/officeDocument/2006/relationships" r:id="rId3"/>
          </a:graphicData>
        </a:graphic>
      </p:graphicFrame>
      <p:pic>
        <p:nvPicPr>
          <p:cNvPr id="81" name="Picture 80"/>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5142" y="6235680"/>
            <a:ext cx="719947" cy="583758"/>
          </a:xfrm>
          <a:prstGeom prst="rect">
            <a:avLst/>
          </a:prstGeom>
        </p:spPr>
      </p:pic>
      <p:sp>
        <p:nvSpPr>
          <p:cNvPr id="2" name="TextBox 1">
            <a:extLst>
              <a:ext uri="{FF2B5EF4-FFF2-40B4-BE49-F238E27FC236}">
                <a16:creationId xmlns:a16="http://schemas.microsoft.com/office/drawing/2014/main" id="{85DB2668-AAEB-4CB9-92B2-ACB390B3B063}"/>
              </a:ext>
            </a:extLst>
          </p:cNvPr>
          <p:cNvSpPr txBox="1"/>
          <p:nvPr/>
        </p:nvSpPr>
        <p:spPr>
          <a:xfrm>
            <a:off x="-134192" y="6900773"/>
            <a:ext cx="12455092" cy="369075"/>
          </a:xfrm>
          <a:prstGeom prst="rect">
            <a:avLst/>
          </a:prstGeom>
          <a:noFill/>
        </p:spPr>
        <p:txBody>
          <a:bodyPr wrap="square" lIns="0" tIns="0" rIns="0" bIns="0" rtlCol="0">
            <a:spAutoFit/>
          </a:bodyPr>
          <a:lstStyle/>
          <a:p>
            <a:pPr algn="r">
              <a:spcBef>
                <a:spcPts val="500"/>
              </a:spcBef>
              <a:spcAft>
                <a:spcPts val="500"/>
              </a:spcAft>
              <a:buClr>
                <a:schemeClr val="bg2"/>
              </a:buClr>
            </a:pPr>
            <a:r>
              <a:rPr lang="en-GB" sz="1199" dirty="0"/>
              <a:t>Base: All respondents (W1: 4574; W2: 3770; W3:3023; W4:2698; W6: 4002; W7: 4071; W8: 2520; W9 2006; W10: 2100; W11: 2532; W12: 4000; W13: 3206): </a:t>
            </a:r>
            <a:br>
              <a:rPr lang="en-GB" sz="1199" dirty="0"/>
            </a:br>
            <a:r>
              <a:rPr lang="en-GB" sz="1199" dirty="0"/>
              <a:t>Fieldwork dates: 28 January to 10 February 2022</a:t>
            </a:r>
          </a:p>
        </p:txBody>
      </p:sp>
      <p:graphicFrame>
        <p:nvGraphicFramePr>
          <p:cNvPr id="15" name="Object 2">
            <a:extLst>
              <a:ext uri="{FF2B5EF4-FFF2-40B4-BE49-F238E27FC236}">
                <a16:creationId xmlns:a16="http://schemas.microsoft.com/office/drawing/2014/main" id="{41FD41D8-2401-4039-8223-502B27D9EDC3}"/>
              </a:ext>
            </a:extLst>
          </p:cNvPr>
          <p:cNvGraphicFramePr>
            <a:graphicFrameLocks noChangeAspect="1"/>
          </p:cNvGraphicFramePr>
          <p:nvPr/>
        </p:nvGraphicFramePr>
        <p:xfrm>
          <a:off x="744324" y="2926781"/>
          <a:ext cx="9669197" cy="386754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925E9C0C-E2F9-4EB1-9360-7112D8BEB2AF}"/>
              </a:ext>
            </a:extLst>
          </p:cNvPr>
          <p:cNvSpPr txBox="1"/>
          <p:nvPr/>
        </p:nvSpPr>
        <p:spPr>
          <a:xfrm rot="16200000">
            <a:off x="905642" y="626317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 (Feb ‘15)</a:t>
            </a:r>
          </a:p>
        </p:txBody>
      </p:sp>
      <p:sp>
        <p:nvSpPr>
          <p:cNvPr id="17" name="TextBox 16">
            <a:extLst>
              <a:ext uri="{FF2B5EF4-FFF2-40B4-BE49-F238E27FC236}">
                <a16:creationId xmlns:a16="http://schemas.microsoft.com/office/drawing/2014/main" id="{A39DE2D2-2A34-410B-93C4-B0294A2A2E09}"/>
              </a:ext>
            </a:extLst>
          </p:cNvPr>
          <p:cNvSpPr txBox="1"/>
          <p:nvPr/>
        </p:nvSpPr>
        <p:spPr>
          <a:xfrm rot="16200000">
            <a:off x="1121628" y="626317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W2 (Apr ‘15)</a:t>
            </a:r>
          </a:p>
        </p:txBody>
      </p:sp>
      <p:sp>
        <p:nvSpPr>
          <p:cNvPr id="18" name="TextBox 17">
            <a:extLst>
              <a:ext uri="{FF2B5EF4-FFF2-40B4-BE49-F238E27FC236}">
                <a16:creationId xmlns:a16="http://schemas.microsoft.com/office/drawing/2014/main" id="{7EE368B7-F669-4D89-B8BD-C0AAEF010664}"/>
              </a:ext>
            </a:extLst>
          </p:cNvPr>
          <p:cNvSpPr txBox="1"/>
          <p:nvPr/>
        </p:nvSpPr>
        <p:spPr>
          <a:xfrm rot="16200000">
            <a:off x="1245743" y="626317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W3 (May ‘15)</a:t>
            </a:r>
          </a:p>
        </p:txBody>
      </p:sp>
      <p:sp>
        <p:nvSpPr>
          <p:cNvPr id="19" name="TextBox 18">
            <a:extLst>
              <a:ext uri="{FF2B5EF4-FFF2-40B4-BE49-F238E27FC236}">
                <a16:creationId xmlns:a16="http://schemas.microsoft.com/office/drawing/2014/main" id="{282A2595-9F52-4773-801C-007FDA0A4AB7}"/>
              </a:ext>
            </a:extLst>
          </p:cNvPr>
          <p:cNvSpPr txBox="1"/>
          <p:nvPr/>
        </p:nvSpPr>
        <p:spPr>
          <a:xfrm rot="16200000">
            <a:off x="1357485" y="626317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W4 (Jun ‘15)</a:t>
            </a:r>
          </a:p>
        </p:txBody>
      </p:sp>
      <p:sp>
        <p:nvSpPr>
          <p:cNvPr id="20" name="TextBox 19">
            <a:extLst>
              <a:ext uri="{FF2B5EF4-FFF2-40B4-BE49-F238E27FC236}">
                <a16:creationId xmlns:a16="http://schemas.microsoft.com/office/drawing/2014/main" id="{832C3E05-8D97-4C3F-8DF7-62DBE30387AA}"/>
              </a:ext>
            </a:extLst>
          </p:cNvPr>
          <p:cNvSpPr txBox="1"/>
          <p:nvPr/>
        </p:nvSpPr>
        <p:spPr>
          <a:xfrm rot="16200000">
            <a:off x="2427471" y="6263169"/>
            <a:ext cx="1128843"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W6 (Apr ‘16)</a:t>
            </a:r>
          </a:p>
        </p:txBody>
      </p:sp>
      <p:sp>
        <p:nvSpPr>
          <p:cNvPr id="21" name="TextBox 20">
            <a:extLst>
              <a:ext uri="{FF2B5EF4-FFF2-40B4-BE49-F238E27FC236}">
                <a16:creationId xmlns:a16="http://schemas.microsoft.com/office/drawing/2014/main" id="{1906B246-549F-4C47-A9A1-4873548B6D30}"/>
              </a:ext>
            </a:extLst>
          </p:cNvPr>
          <p:cNvSpPr txBox="1"/>
          <p:nvPr/>
        </p:nvSpPr>
        <p:spPr>
          <a:xfrm rot="16200000">
            <a:off x="3067920" y="626317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W7 (Oct ‘16)</a:t>
            </a:r>
          </a:p>
        </p:txBody>
      </p:sp>
      <p:sp>
        <p:nvSpPr>
          <p:cNvPr id="22" name="TextBox 21">
            <a:extLst>
              <a:ext uri="{FF2B5EF4-FFF2-40B4-BE49-F238E27FC236}">
                <a16:creationId xmlns:a16="http://schemas.microsoft.com/office/drawing/2014/main" id="{FB703F94-AD28-4243-9757-CA0A5890745F}"/>
              </a:ext>
            </a:extLst>
          </p:cNvPr>
          <p:cNvSpPr txBox="1"/>
          <p:nvPr/>
        </p:nvSpPr>
        <p:spPr>
          <a:xfrm rot="16200000">
            <a:off x="6717346" y="626317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W9 (Aug ‘19)</a:t>
            </a:r>
          </a:p>
        </p:txBody>
      </p:sp>
      <p:grpSp>
        <p:nvGrpSpPr>
          <p:cNvPr id="6" name="Group 5">
            <a:extLst>
              <a:ext uri="{FF2B5EF4-FFF2-40B4-BE49-F238E27FC236}">
                <a16:creationId xmlns:a16="http://schemas.microsoft.com/office/drawing/2014/main" id="{AF4C20A7-6A42-4DE3-8225-94B4697585F2}"/>
              </a:ext>
            </a:extLst>
          </p:cNvPr>
          <p:cNvGrpSpPr/>
          <p:nvPr/>
        </p:nvGrpSpPr>
        <p:grpSpPr>
          <a:xfrm>
            <a:off x="10895584" y="3636615"/>
            <a:ext cx="1923314" cy="276999"/>
            <a:chOff x="4631655" y="334521"/>
            <a:chExt cx="1923668" cy="277050"/>
          </a:xfrm>
        </p:grpSpPr>
        <p:cxnSp>
          <p:nvCxnSpPr>
            <p:cNvPr id="4" name="Straight Connector 3">
              <a:extLst>
                <a:ext uri="{FF2B5EF4-FFF2-40B4-BE49-F238E27FC236}">
                  <a16:creationId xmlns:a16="http://schemas.microsoft.com/office/drawing/2014/main" id="{EB750135-96D4-48DE-92B3-E08237BD5598}"/>
                </a:ext>
              </a:extLst>
            </p:cNvPr>
            <p:cNvCxnSpPr/>
            <p:nvPr/>
          </p:nvCxnSpPr>
          <p:spPr>
            <a:xfrm>
              <a:off x="4631655" y="468263"/>
              <a:ext cx="4449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42036B-0124-4FCC-B843-65E57CBECB65}"/>
                </a:ext>
              </a:extLst>
            </p:cNvPr>
            <p:cNvSpPr txBox="1"/>
            <p:nvPr/>
          </p:nvSpPr>
          <p:spPr>
            <a:xfrm>
              <a:off x="5145854" y="334521"/>
              <a:ext cx="1409469" cy="277050"/>
            </a:xfrm>
            <a:prstGeom prst="rect">
              <a:avLst/>
            </a:prstGeom>
            <a:noFill/>
          </p:spPr>
          <p:txBody>
            <a:bodyPr wrap="square" lIns="0" tIns="0" rIns="0" bIns="0" rtlCol="0">
              <a:spAutoFit/>
            </a:bodyPr>
            <a:lstStyle/>
            <a:p>
              <a:pPr>
                <a:spcBef>
                  <a:spcPts val="500"/>
                </a:spcBef>
                <a:spcAft>
                  <a:spcPts val="500"/>
                </a:spcAft>
                <a:buClr>
                  <a:schemeClr val="bg2"/>
                </a:buClr>
              </a:pPr>
              <a:r>
                <a:rPr lang="en-GB" sz="1800" b="1" dirty="0">
                  <a:latin typeface="Segoe UI Light" panose="020B0502040204020203" pitchFamily="34" charset="0"/>
                </a:rPr>
                <a:t>Negative (0-4)</a:t>
              </a:r>
            </a:p>
          </p:txBody>
        </p:sp>
      </p:grpSp>
      <p:grpSp>
        <p:nvGrpSpPr>
          <p:cNvPr id="7" name="Group 6">
            <a:extLst>
              <a:ext uri="{FF2B5EF4-FFF2-40B4-BE49-F238E27FC236}">
                <a16:creationId xmlns:a16="http://schemas.microsoft.com/office/drawing/2014/main" id="{9EF008ED-C807-4E81-923D-CD4812B8E5D3}"/>
              </a:ext>
            </a:extLst>
          </p:cNvPr>
          <p:cNvGrpSpPr/>
          <p:nvPr/>
        </p:nvGrpSpPr>
        <p:grpSpPr>
          <a:xfrm>
            <a:off x="10895584" y="4188337"/>
            <a:ext cx="1923184" cy="276999"/>
            <a:chOff x="7038962" y="334521"/>
            <a:chExt cx="1923537" cy="277051"/>
          </a:xfrm>
        </p:grpSpPr>
        <p:cxnSp>
          <p:nvCxnSpPr>
            <p:cNvPr id="25" name="Straight Connector 24">
              <a:extLst>
                <a:ext uri="{FF2B5EF4-FFF2-40B4-BE49-F238E27FC236}">
                  <a16:creationId xmlns:a16="http://schemas.microsoft.com/office/drawing/2014/main" id="{F7EE32B7-FD4D-48E9-ACDD-69144DFCAA5F}"/>
                </a:ext>
              </a:extLst>
            </p:cNvPr>
            <p:cNvCxnSpPr/>
            <p:nvPr/>
          </p:nvCxnSpPr>
          <p:spPr>
            <a:xfrm>
              <a:off x="7038962" y="468263"/>
              <a:ext cx="4449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D58760-405E-4B33-8F10-3380787F49C8}"/>
                </a:ext>
              </a:extLst>
            </p:cNvPr>
            <p:cNvSpPr txBox="1"/>
            <p:nvPr/>
          </p:nvSpPr>
          <p:spPr>
            <a:xfrm>
              <a:off x="7553030" y="334521"/>
              <a:ext cx="1409469" cy="277051"/>
            </a:xfrm>
            <a:prstGeom prst="rect">
              <a:avLst/>
            </a:prstGeom>
            <a:noFill/>
          </p:spPr>
          <p:txBody>
            <a:bodyPr wrap="square" lIns="0" tIns="0" rIns="0" bIns="0" rtlCol="0">
              <a:spAutoFit/>
            </a:bodyPr>
            <a:lstStyle/>
            <a:p>
              <a:pPr>
                <a:spcBef>
                  <a:spcPts val="500"/>
                </a:spcBef>
                <a:spcAft>
                  <a:spcPts val="500"/>
                </a:spcAft>
                <a:buClr>
                  <a:schemeClr val="bg2"/>
                </a:buClr>
              </a:pPr>
              <a:r>
                <a:rPr lang="en-GB" sz="1800" b="1" dirty="0">
                  <a:latin typeface="Segoe UI Light" panose="020B0502040204020203" pitchFamily="34" charset="0"/>
                </a:rPr>
                <a:t>Indecisive (5)</a:t>
              </a:r>
            </a:p>
          </p:txBody>
        </p:sp>
      </p:grpSp>
      <p:grpSp>
        <p:nvGrpSpPr>
          <p:cNvPr id="8" name="Group 7">
            <a:extLst>
              <a:ext uri="{FF2B5EF4-FFF2-40B4-BE49-F238E27FC236}">
                <a16:creationId xmlns:a16="http://schemas.microsoft.com/office/drawing/2014/main" id="{A69405BF-6FB3-4CBB-9F0E-21150B0CF669}"/>
              </a:ext>
            </a:extLst>
          </p:cNvPr>
          <p:cNvGrpSpPr/>
          <p:nvPr/>
        </p:nvGrpSpPr>
        <p:grpSpPr>
          <a:xfrm>
            <a:off x="10896351" y="3060551"/>
            <a:ext cx="1923053" cy="276999"/>
            <a:chOff x="9446269" y="334521"/>
            <a:chExt cx="1923406" cy="277050"/>
          </a:xfrm>
        </p:grpSpPr>
        <p:cxnSp>
          <p:nvCxnSpPr>
            <p:cNvPr id="26" name="Straight Connector 25">
              <a:extLst>
                <a:ext uri="{FF2B5EF4-FFF2-40B4-BE49-F238E27FC236}">
                  <a16:creationId xmlns:a16="http://schemas.microsoft.com/office/drawing/2014/main" id="{DDAAAE5B-7F65-437B-AB7C-0E8E0D3CAF10}"/>
                </a:ext>
              </a:extLst>
            </p:cNvPr>
            <p:cNvCxnSpPr/>
            <p:nvPr/>
          </p:nvCxnSpPr>
          <p:spPr>
            <a:xfrm>
              <a:off x="9446269" y="468263"/>
              <a:ext cx="44498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F2248A5-565D-4E9F-98D4-D362605EAA61}"/>
                </a:ext>
              </a:extLst>
            </p:cNvPr>
            <p:cNvSpPr txBox="1"/>
            <p:nvPr/>
          </p:nvSpPr>
          <p:spPr>
            <a:xfrm>
              <a:off x="9960207" y="334521"/>
              <a:ext cx="1409468" cy="277050"/>
            </a:xfrm>
            <a:prstGeom prst="rect">
              <a:avLst/>
            </a:prstGeom>
            <a:noFill/>
          </p:spPr>
          <p:txBody>
            <a:bodyPr wrap="square" lIns="0" tIns="0" rIns="0" bIns="0" rtlCol="0">
              <a:spAutoFit/>
            </a:bodyPr>
            <a:lstStyle/>
            <a:p>
              <a:pPr>
                <a:spcBef>
                  <a:spcPts val="500"/>
                </a:spcBef>
                <a:spcAft>
                  <a:spcPts val="500"/>
                </a:spcAft>
                <a:buClr>
                  <a:schemeClr val="bg2"/>
                </a:buClr>
              </a:pPr>
              <a:r>
                <a:rPr lang="en-GB" sz="1800" b="1" dirty="0">
                  <a:latin typeface="Segoe UI Light" panose="020B0502040204020203" pitchFamily="34" charset="0"/>
                </a:rPr>
                <a:t>Positive (6-10)</a:t>
              </a:r>
            </a:p>
          </p:txBody>
        </p:sp>
      </p:grpSp>
      <p:grpSp>
        <p:nvGrpSpPr>
          <p:cNvPr id="9" name="Group 8">
            <a:extLst>
              <a:ext uri="{FF2B5EF4-FFF2-40B4-BE49-F238E27FC236}">
                <a16:creationId xmlns:a16="http://schemas.microsoft.com/office/drawing/2014/main" id="{8672DE3B-17E2-4209-8147-9875854FEC0A}"/>
              </a:ext>
            </a:extLst>
          </p:cNvPr>
          <p:cNvGrpSpPr/>
          <p:nvPr/>
        </p:nvGrpSpPr>
        <p:grpSpPr>
          <a:xfrm>
            <a:off x="10895584" y="4686440"/>
            <a:ext cx="1922922" cy="276999"/>
            <a:chOff x="11853576" y="334521"/>
            <a:chExt cx="1923275" cy="277051"/>
          </a:xfrm>
        </p:grpSpPr>
        <p:cxnSp>
          <p:nvCxnSpPr>
            <p:cNvPr id="27" name="Straight Connector 26">
              <a:extLst>
                <a:ext uri="{FF2B5EF4-FFF2-40B4-BE49-F238E27FC236}">
                  <a16:creationId xmlns:a16="http://schemas.microsoft.com/office/drawing/2014/main" id="{012CED79-9958-44B0-BE91-78D618A1B186}"/>
                </a:ext>
              </a:extLst>
            </p:cNvPr>
            <p:cNvCxnSpPr/>
            <p:nvPr/>
          </p:nvCxnSpPr>
          <p:spPr>
            <a:xfrm>
              <a:off x="11853576" y="468263"/>
              <a:ext cx="44498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ACED3F0-9234-4913-8706-83E2B3A9A013}"/>
                </a:ext>
              </a:extLst>
            </p:cNvPr>
            <p:cNvSpPr txBox="1"/>
            <p:nvPr/>
          </p:nvSpPr>
          <p:spPr>
            <a:xfrm>
              <a:off x="12367382" y="334521"/>
              <a:ext cx="1409469" cy="277051"/>
            </a:xfrm>
            <a:prstGeom prst="rect">
              <a:avLst/>
            </a:prstGeom>
            <a:noFill/>
          </p:spPr>
          <p:txBody>
            <a:bodyPr wrap="square" lIns="0" tIns="0" rIns="0" bIns="0" rtlCol="0">
              <a:spAutoFit/>
            </a:bodyPr>
            <a:lstStyle/>
            <a:p>
              <a:pPr>
                <a:spcBef>
                  <a:spcPts val="500"/>
                </a:spcBef>
                <a:spcAft>
                  <a:spcPts val="500"/>
                </a:spcAft>
                <a:buClr>
                  <a:schemeClr val="bg2"/>
                </a:buClr>
              </a:pPr>
              <a:r>
                <a:rPr lang="en-GB" sz="1800" b="1" dirty="0">
                  <a:latin typeface="Segoe UI Light" panose="020B0502040204020203" pitchFamily="34" charset="0"/>
                </a:rPr>
                <a:t>Don’t know</a:t>
              </a:r>
            </a:p>
          </p:txBody>
        </p:sp>
      </p:grpSp>
      <p:sp>
        <p:nvSpPr>
          <p:cNvPr id="34" name="TextBox 33">
            <a:extLst>
              <a:ext uri="{FF2B5EF4-FFF2-40B4-BE49-F238E27FC236}">
                <a16:creationId xmlns:a16="http://schemas.microsoft.com/office/drawing/2014/main" id="{D53B195D-2FF9-4E6E-86D8-3DA539943337}"/>
              </a:ext>
            </a:extLst>
          </p:cNvPr>
          <p:cNvSpPr txBox="1"/>
          <p:nvPr/>
        </p:nvSpPr>
        <p:spPr>
          <a:xfrm rot="16200000">
            <a:off x="5863345" y="6276155"/>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W8 (Dec ‘18)</a:t>
            </a:r>
          </a:p>
        </p:txBody>
      </p:sp>
      <p:grpSp>
        <p:nvGrpSpPr>
          <p:cNvPr id="35" name="Group 34">
            <a:extLst>
              <a:ext uri="{FF2B5EF4-FFF2-40B4-BE49-F238E27FC236}">
                <a16:creationId xmlns:a16="http://schemas.microsoft.com/office/drawing/2014/main" id="{C1CF6F6C-B29B-413A-9EEC-61140F5BD922}"/>
              </a:ext>
            </a:extLst>
          </p:cNvPr>
          <p:cNvGrpSpPr/>
          <p:nvPr/>
        </p:nvGrpSpPr>
        <p:grpSpPr>
          <a:xfrm>
            <a:off x="1807507" y="2124754"/>
            <a:ext cx="874332" cy="3631288"/>
            <a:chOff x="3407164" y="4860750"/>
            <a:chExt cx="874492" cy="4350140"/>
          </a:xfrm>
        </p:grpSpPr>
        <p:cxnSp>
          <p:nvCxnSpPr>
            <p:cNvPr id="36" name="Straight Connector 35">
              <a:extLst>
                <a:ext uri="{FF2B5EF4-FFF2-40B4-BE49-F238E27FC236}">
                  <a16:creationId xmlns:a16="http://schemas.microsoft.com/office/drawing/2014/main" id="{298E77A6-8273-4C44-BCE6-32A3696F02D0}"/>
                </a:ext>
              </a:extLst>
            </p:cNvPr>
            <p:cNvCxnSpPr>
              <a:cxnSpLocks/>
            </p:cNvCxnSpPr>
            <p:nvPr/>
          </p:nvCxnSpPr>
          <p:spPr>
            <a:xfrm>
              <a:off x="3407164" y="5393243"/>
              <a:ext cx="0" cy="381764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9AE9831-DDC6-45A4-A0D8-BA08A3832BAA}"/>
                </a:ext>
              </a:extLst>
            </p:cNvPr>
            <p:cNvSpPr/>
            <p:nvPr/>
          </p:nvSpPr>
          <p:spPr bwMode="gray">
            <a:xfrm>
              <a:off x="3407166" y="4860750"/>
              <a:ext cx="874490" cy="839488"/>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4" tIns="71986" rIns="143974" bIns="71986" numCol="1" spcCol="0" rtlCol="0" fromWordArt="0" anchor="ctr" anchorCtr="0" forceAA="0" compatLnSpc="1">
              <a:prstTxWarp prst="textNoShape">
                <a:avLst/>
              </a:prstTxWarp>
              <a:noAutofit/>
            </a:bodyPr>
            <a:lstStyle/>
            <a:p>
              <a:pPr>
                <a:lnSpc>
                  <a:spcPct val="110000"/>
                </a:lnSpc>
                <a:spcBef>
                  <a:spcPts val="300"/>
                </a:spcBef>
                <a:spcAft>
                  <a:spcPts val="300"/>
                </a:spcAft>
                <a:buClr>
                  <a:schemeClr val="bg2"/>
                </a:buClr>
              </a:pPr>
              <a:r>
                <a:rPr lang="en-GB" sz="1199" dirty="0">
                  <a:solidFill>
                    <a:schemeClr val="tx1"/>
                  </a:solidFill>
                </a:rPr>
                <a:t>General election</a:t>
              </a:r>
              <a:br>
                <a:rPr lang="en-GB" sz="1199" dirty="0">
                  <a:solidFill>
                    <a:schemeClr val="tx1"/>
                  </a:solidFill>
                </a:rPr>
              </a:br>
              <a:r>
                <a:rPr lang="en-GB" sz="1199" b="1" dirty="0">
                  <a:solidFill>
                    <a:schemeClr val="tx1"/>
                  </a:solidFill>
                </a:rPr>
                <a:t>May ‘15</a:t>
              </a:r>
              <a:r>
                <a:rPr lang="en-GB" sz="1199" dirty="0">
                  <a:solidFill>
                    <a:schemeClr val="tx1"/>
                  </a:solidFill>
                </a:rPr>
                <a:t> </a:t>
              </a:r>
            </a:p>
          </p:txBody>
        </p:sp>
      </p:grpSp>
      <p:grpSp>
        <p:nvGrpSpPr>
          <p:cNvPr id="53" name="Group 52">
            <a:extLst>
              <a:ext uri="{FF2B5EF4-FFF2-40B4-BE49-F238E27FC236}">
                <a16:creationId xmlns:a16="http://schemas.microsoft.com/office/drawing/2014/main" id="{A38845D7-29F9-4B85-99BC-FF80AD7ADCB2}"/>
              </a:ext>
            </a:extLst>
          </p:cNvPr>
          <p:cNvGrpSpPr/>
          <p:nvPr/>
        </p:nvGrpSpPr>
        <p:grpSpPr>
          <a:xfrm>
            <a:off x="3202082" y="2124757"/>
            <a:ext cx="1151915" cy="3649482"/>
            <a:chOff x="3407164" y="4838954"/>
            <a:chExt cx="1152127" cy="4371936"/>
          </a:xfrm>
        </p:grpSpPr>
        <p:cxnSp>
          <p:nvCxnSpPr>
            <p:cNvPr id="54" name="Straight Connector 53">
              <a:extLst>
                <a:ext uri="{FF2B5EF4-FFF2-40B4-BE49-F238E27FC236}">
                  <a16:creationId xmlns:a16="http://schemas.microsoft.com/office/drawing/2014/main" id="{1FAB6737-7568-43F4-8159-5E6AE18931BD}"/>
                </a:ext>
              </a:extLst>
            </p:cNvPr>
            <p:cNvCxnSpPr>
              <a:cxnSpLocks/>
            </p:cNvCxnSpPr>
            <p:nvPr/>
          </p:nvCxnSpPr>
          <p:spPr>
            <a:xfrm>
              <a:off x="3407164" y="5393243"/>
              <a:ext cx="0" cy="381764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E582D8-28C0-42A8-A407-EA8B31E2BADE}"/>
                </a:ext>
              </a:extLst>
            </p:cNvPr>
            <p:cNvSpPr/>
            <p:nvPr/>
          </p:nvSpPr>
          <p:spPr bwMode="gray">
            <a:xfrm>
              <a:off x="3407165" y="4838954"/>
              <a:ext cx="1152126" cy="839487"/>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4" tIns="71986" rIns="143974" bIns="71986" numCol="1" spcCol="0" rtlCol="0" fromWordArt="0" anchor="ctr" anchorCtr="0" forceAA="0" compatLnSpc="1">
              <a:prstTxWarp prst="textNoShape">
                <a:avLst/>
              </a:prstTxWarp>
              <a:noAutofit/>
            </a:bodyPr>
            <a:lstStyle/>
            <a:p>
              <a:pPr>
                <a:lnSpc>
                  <a:spcPct val="110000"/>
                </a:lnSpc>
                <a:spcBef>
                  <a:spcPts val="300"/>
                </a:spcBef>
                <a:spcAft>
                  <a:spcPts val="300"/>
                </a:spcAft>
                <a:buClr>
                  <a:schemeClr val="bg2"/>
                </a:buClr>
              </a:pPr>
              <a:r>
                <a:rPr lang="en-GB" sz="1199" dirty="0">
                  <a:solidFill>
                    <a:schemeClr val="tx1"/>
                  </a:solidFill>
                </a:rPr>
                <a:t>EU Referendum </a:t>
              </a:r>
              <a:r>
                <a:rPr lang="en-GB" sz="1199" b="1" dirty="0">
                  <a:solidFill>
                    <a:schemeClr val="tx1"/>
                  </a:solidFill>
                </a:rPr>
                <a:t>June ‘16</a:t>
              </a:r>
              <a:endParaRPr lang="en-GB" sz="1199" dirty="0">
                <a:solidFill>
                  <a:schemeClr val="tx1"/>
                </a:solidFill>
              </a:endParaRPr>
            </a:p>
          </p:txBody>
        </p:sp>
      </p:grpSp>
      <p:grpSp>
        <p:nvGrpSpPr>
          <p:cNvPr id="56" name="Group 55">
            <a:extLst>
              <a:ext uri="{FF2B5EF4-FFF2-40B4-BE49-F238E27FC236}">
                <a16:creationId xmlns:a16="http://schemas.microsoft.com/office/drawing/2014/main" id="{A97CD6E0-02A9-42EF-9587-FF380FE44CEE}"/>
              </a:ext>
            </a:extLst>
          </p:cNvPr>
          <p:cNvGrpSpPr/>
          <p:nvPr/>
        </p:nvGrpSpPr>
        <p:grpSpPr>
          <a:xfrm>
            <a:off x="4488049" y="2124752"/>
            <a:ext cx="945858" cy="3669358"/>
            <a:chOff x="3407164" y="4815142"/>
            <a:chExt cx="946032" cy="4395748"/>
          </a:xfrm>
        </p:grpSpPr>
        <p:cxnSp>
          <p:nvCxnSpPr>
            <p:cNvPr id="57" name="Straight Connector 56">
              <a:extLst>
                <a:ext uri="{FF2B5EF4-FFF2-40B4-BE49-F238E27FC236}">
                  <a16:creationId xmlns:a16="http://schemas.microsoft.com/office/drawing/2014/main" id="{85896AC6-BD77-4046-807D-E26609B6B7D4}"/>
                </a:ext>
              </a:extLst>
            </p:cNvPr>
            <p:cNvCxnSpPr>
              <a:cxnSpLocks/>
            </p:cNvCxnSpPr>
            <p:nvPr/>
          </p:nvCxnSpPr>
          <p:spPr>
            <a:xfrm>
              <a:off x="3407164" y="5393243"/>
              <a:ext cx="0" cy="381764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C03D2CB1-2462-4122-AA11-F867320A3303}"/>
                </a:ext>
              </a:extLst>
            </p:cNvPr>
            <p:cNvSpPr/>
            <p:nvPr/>
          </p:nvSpPr>
          <p:spPr bwMode="gray">
            <a:xfrm>
              <a:off x="3407165" y="4815142"/>
              <a:ext cx="946031" cy="839486"/>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4" tIns="71986" rIns="143974" bIns="71986" numCol="1" spcCol="0" rtlCol="0" fromWordArt="0" anchor="ctr" anchorCtr="0" forceAA="0" compatLnSpc="1">
              <a:prstTxWarp prst="textNoShape">
                <a:avLst/>
              </a:prstTxWarp>
              <a:noAutofit/>
            </a:bodyPr>
            <a:lstStyle/>
            <a:p>
              <a:pPr>
                <a:lnSpc>
                  <a:spcPct val="110000"/>
                </a:lnSpc>
                <a:spcBef>
                  <a:spcPts val="300"/>
                </a:spcBef>
                <a:spcAft>
                  <a:spcPts val="300"/>
                </a:spcAft>
                <a:buClr>
                  <a:schemeClr val="bg2"/>
                </a:buClr>
              </a:pPr>
              <a:r>
                <a:rPr lang="en-GB" sz="1199" dirty="0">
                  <a:solidFill>
                    <a:schemeClr val="tx1"/>
                  </a:solidFill>
                </a:rPr>
                <a:t>General election</a:t>
              </a:r>
              <a:br>
                <a:rPr lang="en-GB" sz="1199" dirty="0">
                  <a:solidFill>
                    <a:schemeClr val="tx1"/>
                  </a:solidFill>
                </a:rPr>
              </a:br>
              <a:r>
                <a:rPr lang="en-GB" sz="1199" b="1" dirty="0">
                  <a:solidFill>
                    <a:schemeClr val="tx1"/>
                  </a:solidFill>
                </a:rPr>
                <a:t>June ‘17</a:t>
              </a:r>
              <a:endParaRPr lang="en-GB" sz="1199" dirty="0">
                <a:solidFill>
                  <a:schemeClr val="tx1"/>
                </a:solidFill>
              </a:endParaRPr>
            </a:p>
          </p:txBody>
        </p:sp>
      </p:grpSp>
      <p:sp>
        <p:nvSpPr>
          <p:cNvPr id="40" name="TextBox 39">
            <a:extLst>
              <a:ext uri="{FF2B5EF4-FFF2-40B4-BE49-F238E27FC236}">
                <a16:creationId xmlns:a16="http://schemas.microsoft.com/office/drawing/2014/main" id="{6925FC1A-716C-4F28-B836-A6E0F3C41D20}"/>
              </a:ext>
            </a:extLst>
          </p:cNvPr>
          <p:cNvSpPr txBox="1"/>
          <p:nvPr/>
        </p:nvSpPr>
        <p:spPr>
          <a:xfrm rot="16200000">
            <a:off x="7489413" y="6263021"/>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W10 (Mar ‘20)</a:t>
            </a:r>
          </a:p>
        </p:txBody>
      </p:sp>
      <p:sp>
        <p:nvSpPr>
          <p:cNvPr id="41" name="TextBox 40">
            <a:extLst>
              <a:ext uri="{FF2B5EF4-FFF2-40B4-BE49-F238E27FC236}">
                <a16:creationId xmlns:a16="http://schemas.microsoft.com/office/drawing/2014/main" id="{08592D0B-4F38-48B9-9A42-E8275EF3215F}"/>
              </a:ext>
            </a:extLst>
          </p:cNvPr>
          <p:cNvSpPr txBox="1"/>
          <p:nvPr/>
        </p:nvSpPr>
        <p:spPr>
          <a:xfrm rot="16200000">
            <a:off x="8331042" y="626879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W11 (Nov ‘20)</a:t>
            </a:r>
          </a:p>
        </p:txBody>
      </p:sp>
      <p:grpSp>
        <p:nvGrpSpPr>
          <p:cNvPr id="42" name="Group 41">
            <a:extLst>
              <a:ext uri="{FF2B5EF4-FFF2-40B4-BE49-F238E27FC236}">
                <a16:creationId xmlns:a16="http://schemas.microsoft.com/office/drawing/2014/main" id="{F332E637-89E4-4ED6-A1D0-302E8D1212AF}"/>
              </a:ext>
            </a:extLst>
          </p:cNvPr>
          <p:cNvGrpSpPr/>
          <p:nvPr/>
        </p:nvGrpSpPr>
        <p:grpSpPr>
          <a:xfrm>
            <a:off x="7712784" y="2124752"/>
            <a:ext cx="1372993" cy="3670068"/>
            <a:chOff x="3407164" y="4814292"/>
            <a:chExt cx="1373246" cy="4396598"/>
          </a:xfrm>
        </p:grpSpPr>
        <p:cxnSp>
          <p:nvCxnSpPr>
            <p:cNvPr id="43" name="Straight Connector 42">
              <a:extLst>
                <a:ext uri="{FF2B5EF4-FFF2-40B4-BE49-F238E27FC236}">
                  <a16:creationId xmlns:a16="http://schemas.microsoft.com/office/drawing/2014/main" id="{51BD17BE-0318-41FF-82E6-0AF0134E75C3}"/>
                </a:ext>
              </a:extLst>
            </p:cNvPr>
            <p:cNvCxnSpPr>
              <a:cxnSpLocks/>
            </p:cNvCxnSpPr>
            <p:nvPr/>
          </p:nvCxnSpPr>
          <p:spPr>
            <a:xfrm>
              <a:off x="3407164" y="5393243"/>
              <a:ext cx="0" cy="381764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8815359-CA74-400C-9E81-6D8752D18B9D}"/>
                </a:ext>
              </a:extLst>
            </p:cNvPr>
            <p:cNvSpPr/>
            <p:nvPr/>
          </p:nvSpPr>
          <p:spPr bwMode="gray">
            <a:xfrm>
              <a:off x="3407166" y="4814292"/>
              <a:ext cx="1373244" cy="839486"/>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4" tIns="71986" rIns="143974" bIns="71986" numCol="1" spcCol="0" rtlCol="0" fromWordArt="0" anchor="ctr" anchorCtr="0" forceAA="0" compatLnSpc="1">
              <a:prstTxWarp prst="textNoShape">
                <a:avLst/>
              </a:prstTxWarp>
              <a:noAutofit/>
            </a:bodyPr>
            <a:lstStyle/>
            <a:p>
              <a:pPr>
                <a:lnSpc>
                  <a:spcPct val="110000"/>
                </a:lnSpc>
                <a:spcBef>
                  <a:spcPts val="300"/>
                </a:spcBef>
                <a:spcAft>
                  <a:spcPts val="300"/>
                </a:spcAft>
                <a:buClr>
                  <a:schemeClr val="bg2"/>
                </a:buClr>
              </a:pPr>
              <a:r>
                <a:rPr lang="en-GB" sz="1199" dirty="0">
                  <a:solidFill>
                    <a:schemeClr val="tx1"/>
                  </a:solidFill>
                </a:rPr>
                <a:t>General election</a:t>
              </a:r>
              <a:br>
                <a:rPr lang="en-GB" sz="1199" dirty="0">
                  <a:solidFill>
                    <a:schemeClr val="tx1"/>
                  </a:solidFill>
                </a:rPr>
              </a:br>
              <a:r>
                <a:rPr lang="en-GB" sz="1199" b="1" dirty="0">
                  <a:solidFill>
                    <a:schemeClr val="tx1"/>
                  </a:solidFill>
                </a:rPr>
                <a:t>December ‘19</a:t>
              </a:r>
              <a:endParaRPr lang="en-GB" sz="1199" dirty="0">
                <a:solidFill>
                  <a:schemeClr val="tx1"/>
                </a:solidFill>
              </a:endParaRPr>
            </a:p>
          </p:txBody>
        </p:sp>
      </p:grpSp>
      <p:sp>
        <p:nvSpPr>
          <p:cNvPr id="46" name="Title 6">
            <a:extLst>
              <a:ext uri="{FF2B5EF4-FFF2-40B4-BE49-F238E27FC236}">
                <a16:creationId xmlns:a16="http://schemas.microsoft.com/office/drawing/2014/main" id="{06BC4369-D0B3-497C-9F92-5DA5F0051D8F}"/>
              </a:ext>
            </a:extLst>
          </p:cNvPr>
          <p:cNvSpPr txBox="1">
            <a:spLocks/>
          </p:cNvSpPr>
          <p:nvPr/>
        </p:nvSpPr>
        <p:spPr>
          <a:xfrm>
            <a:off x="451151" y="397791"/>
            <a:ext cx="12604276" cy="77545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defTabSz="914205">
              <a:defRPr/>
            </a:pPr>
            <a:r>
              <a:rPr lang="en-GB" kern="0" dirty="0">
                <a:solidFill>
                  <a:sysClr val="windowText" lastClr="000000"/>
                </a:solidFill>
                <a:latin typeface="Arial"/>
              </a:rPr>
              <a:t>Attitudes towards the impact of immigration stay relatively unchanged with more Britons remaining positive than negative</a:t>
            </a:r>
            <a:endParaRPr lang="en-GB" dirty="0">
              <a:solidFill>
                <a:sysClr val="windowText" lastClr="000000"/>
              </a:solidFill>
              <a:latin typeface="Arial"/>
            </a:endParaRPr>
          </a:p>
        </p:txBody>
      </p:sp>
      <p:sp>
        <p:nvSpPr>
          <p:cNvPr id="48" name="TextBox 47">
            <a:extLst>
              <a:ext uri="{FF2B5EF4-FFF2-40B4-BE49-F238E27FC236}">
                <a16:creationId xmlns:a16="http://schemas.microsoft.com/office/drawing/2014/main" id="{0A4A1CF6-FE2F-4E56-A7C3-8254D39E55AB}"/>
              </a:ext>
            </a:extLst>
          </p:cNvPr>
          <p:cNvSpPr txBox="1"/>
          <p:nvPr/>
        </p:nvSpPr>
        <p:spPr>
          <a:xfrm rot="16200000">
            <a:off x="9021177" y="6268791"/>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W12 (Jul ‘21)</a:t>
            </a:r>
          </a:p>
        </p:txBody>
      </p:sp>
      <p:sp>
        <p:nvSpPr>
          <p:cNvPr id="49" name="TextBox 48">
            <a:extLst>
              <a:ext uri="{FF2B5EF4-FFF2-40B4-BE49-F238E27FC236}">
                <a16:creationId xmlns:a16="http://schemas.microsoft.com/office/drawing/2014/main" id="{517B19D3-02E6-4A41-92E5-5204AA477E4D}"/>
              </a:ext>
            </a:extLst>
          </p:cNvPr>
          <p:cNvSpPr txBox="1"/>
          <p:nvPr/>
        </p:nvSpPr>
        <p:spPr>
          <a:xfrm rot="16200000">
            <a:off x="9188038" y="6268791"/>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W13 (Feb 22)</a:t>
            </a:r>
          </a:p>
        </p:txBody>
      </p:sp>
    </p:spTree>
    <p:extLst>
      <p:ext uri="{BB962C8B-B14F-4D97-AF65-F5344CB8AC3E}">
        <p14:creationId xmlns:p14="http://schemas.microsoft.com/office/powerpoint/2010/main" val="267257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
                                  </p:stCondLst>
                                  <p:childTnLst>
                                    <p:set>
                                      <p:cBhvr>
                                        <p:cTn id="6" dur="1" fill="hold">
                                          <p:stCondLst>
                                            <p:cond delay="0"/>
                                          </p:stCondLst>
                                        </p:cTn>
                                        <p:tgtEl>
                                          <p:spTgt spid="15">
                                            <p:graphicEl>
                                              <a:chart seriesIdx="-4" categoryIdx="0" bldStep="category"/>
                                            </p:graphicEl>
                                          </p:spTgt>
                                        </p:tgtEl>
                                        <p:attrNameLst>
                                          <p:attrName>style.visibility</p:attrName>
                                        </p:attrNameLst>
                                      </p:cBhvr>
                                      <p:to>
                                        <p:strVal val="visible"/>
                                      </p:to>
                                    </p:set>
                                  </p:childTnLst>
                                </p:cTn>
                              </p:par>
                            </p:childTnLst>
                          </p:cTn>
                        </p:par>
                        <p:par>
                          <p:cTn id="7" fill="hold">
                            <p:stCondLst>
                              <p:cond delay="30"/>
                            </p:stCondLst>
                            <p:childTnLst>
                              <p:par>
                                <p:cTn id="8" presetID="1" presetClass="entr" presetSubtype="0" fill="hold" grpId="0" nodeType="afterEffect">
                                  <p:stCondLst>
                                    <p:cond delay="30"/>
                                  </p:stCondLst>
                                  <p:childTnLst>
                                    <p:set>
                                      <p:cBhvr>
                                        <p:cTn id="9" dur="1" fill="hold">
                                          <p:stCondLst>
                                            <p:cond delay="0"/>
                                          </p:stCondLst>
                                        </p:cTn>
                                        <p:tgtEl>
                                          <p:spTgt spid="15">
                                            <p:graphicEl>
                                              <a:chart seriesIdx="-4" categoryIdx="1" bldStep="category"/>
                                            </p:graphicEl>
                                          </p:spTgt>
                                        </p:tgtEl>
                                        <p:attrNameLst>
                                          <p:attrName>style.visibility</p:attrName>
                                        </p:attrNameLst>
                                      </p:cBhvr>
                                      <p:to>
                                        <p:strVal val="visible"/>
                                      </p:to>
                                    </p:set>
                                  </p:childTnLst>
                                </p:cTn>
                              </p:par>
                            </p:childTnLst>
                          </p:cTn>
                        </p:par>
                        <p:par>
                          <p:cTn id="10" fill="hold">
                            <p:stCondLst>
                              <p:cond delay="60"/>
                            </p:stCondLst>
                            <p:childTnLst>
                              <p:par>
                                <p:cTn id="11" presetID="1" presetClass="entr" presetSubtype="0" fill="hold" grpId="0" nodeType="afterEffect">
                                  <p:stCondLst>
                                    <p:cond delay="30"/>
                                  </p:stCondLst>
                                  <p:childTnLst>
                                    <p:set>
                                      <p:cBhvr>
                                        <p:cTn id="12" dur="1" fill="hold">
                                          <p:stCondLst>
                                            <p:cond delay="0"/>
                                          </p:stCondLst>
                                        </p:cTn>
                                        <p:tgtEl>
                                          <p:spTgt spid="15">
                                            <p:graphicEl>
                                              <a:chart seriesIdx="-4" categoryIdx="2"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30"/>
                                  </p:stCondLst>
                                  <p:childTnLst>
                                    <p:set>
                                      <p:cBhvr>
                                        <p:cTn id="16" dur="1" fill="hold">
                                          <p:stCondLst>
                                            <p:cond delay="0"/>
                                          </p:stCondLst>
                                        </p:cTn>
                                        <p:tgtEl>
                                          <p:spTgt spid="15">
                                            <p:graphicEl>
                                              <a:chart seriesIdx="-4" categoryIdx="3"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30"/>
                                  </p:stCondLst>
                                  <p:childTnLst>
                                    <p:set>
                                      <p:cBhvr>
                                        <p:cTn id="20" dur="1" fill="hold">
                                          <p:stCondLst>
                                            <p:cond delay="0"/>
                                          </p:stCondLst>
                                        </p:cTn>
                                        <p:tgtEl>
                                          <p:spTgt spid="15">
                                            <p:graphicEl>
                                              <a:chart seriesIdx="-4" categoryIdx="4"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30"/>
                                  </p:stCondLst>
                                  <p:childTnLst>
                                    <p:set>
                                      <p:cBhvr>
                                        <p:cTn id="24" dur="1" fill="hold">
                                          <p:stCondLst>
                                            <p:cond delay="0"/>
                                          </p:stCondLst>
                                        </p:cTn>
                                        <p:tgtEl>
                                          <p:spTgt spid="15">
                                            <p:graphicEl>
                                              <a:chart seriesIdx="-4" categoryIdx="5"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30"/>
                                  </p:stCondLst>
                                  <p:childTnLst>
                                    <p:set>
                                      <p:cBhvr>
                                        <p:cTn id="28" dur="1" fill="hold">
                                          <p:stCondLst>
                                            <p:cond delay="0"/>
                                          </p:stCondLst>
                                        </p:cTn>
                                        <p:tgtEl>
                                          <p:spTgt spid="15">
                                            <p:graphicEl>
                                              <a:chart seriesIdx="-4" categoryIdx="6" bldStep="category"/>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30"/>
                                  </p:stCondLst>
                                  <p:childTnLst>
                                    <p:set>
                                      <p:cBhvr>
                                        <p:cTn id="32" dur="1" fill="hold">
                                          <p:stCondLst>
                                            <p:cond delay="0"/>
                                          </p:stCondLst>
                                        </p:cTn>
                                        <p:tgtEl>
                                          <p:spTgt spid="15">
                                            <p:graphicEl>
                                              <a:chart seriesIdx="-4" categoryIdx="7" bldStep="category"/>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30"/>
                                  </p:stCondLst>
                                  <p:childTnLst>
                                    <p:set>
                                      <p:cBhvr>
                                        <p:cTn id="36" dur="1" fill="hold">
                                          <p:stCondLst>
                                            <p:cond delay="0"/>
                                          </p:stCondLst>
                                        </p:cTn>
                                        <p:tgtEl>
                                          <p:spTgt spid="15">
                                            <p:graphicEl>
                                              <a:chart seriesIdx="-4" categoryIdx="8" bldStep="category"/>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30"/>
                                  </p:stCondLst>
                                  <p:childTnLst>
                                    <p:set>
                                      <p:cBhvr>
                                        <p:cTn id="40" dur="1" fill="hold">
                                          <p:stCondLst>
                                            <p:cond delay="0"/>
                                          </p:stCondLst>
                                        </p:cTn>
                                        <p:tgtEl>
                                          <p:spTgt spid="15">
                                            <p:graphicEl>
                                              <a:chart seriesIdx="-4" categoryIdx="9" bldStep="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30"/>
                                  </p:stCondLst>
                                  <p:childTnLst>
                                    <p:set>
                                      <p:cBhvr>
                                        <p:cTn id="44" dur="1" fill="hold">
                                          <p:stCondLst>
                                            <p:cond delay="0"/>
                                          </p:stCondLst>
                                        </p:cTn>
                                        <p:tgtEl>
                                          <p:spTgt spid="15">
                                            <p:graphicEl>
                                              <a:chart seriesIdx="-4" categoryIdx="10" bldStep="category"/>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30"/>
                                  </p:stCondLst>
                                  <p:childTnLst>
                                    <p:set>
                                      <p:cBhvr>
                                        <p:cTn id="48" dur="1" fill="hold">
                                          <p:stCondLst>
                                            <p:cond delay="0"/>
                                          </p:stCondLst>
                                        </p:cTn>
                                        <p:tgtEl>
                                          <p:spTgt spid="15">
                                            <p:graphicEl>
                                              <a:chart seriesIdx="-4" categoryIdx="11" bldStep="category"/>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30"/>
                                  </p:stCondLst>
                                  <p:childTnLst>
                                    <p:set>
                                      <p:cBhvr>
                                        <p:cTn id="52" dur="1" fill="hold">
                                          <p:stCondLst>
                                            <p:cond delay="0"/>
                                          </p:stCondLst>
                                        </p:cTn>
                                        <p:tgtEl>
                                          <p:spTgt spid="15">
                                            <p:graphicEl>
                                              <a:chart seriesIdx="-4" categoryIdx="12" bldStep="category"/>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30"/>
                                  </p:stCondLst>
                                  <p:childTnLst>
                                    <p:set>
                                      <p:cBhvr>
                                        <p:cTn id="56" dur="1" fill="hold">
                                          <p:stCondLst>
                                            <p:cond delay="0"/>
                                          </p:stCondLst>
                                        </p:cTn>
                                        <p:tgtEl>
                                          <p:spTgt spid="15">
                                            <p:graphicEl>
                                              <a:chart seriesIdx="-4" categoryIdx="13" bldStep="category"/>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30"/>
                                  </p:stCondLst>
                                  <p:childTnLst>
                                    <p:set>
                                      <p:cBhvr>
                                        <p:cTn id="60" dur="1" fill="hold">
                                          <p:stCondLst>
                                            <p:cond delay="0"/>
                                          </p:stCondLst>
                                        </p:cTn>
                                        <p:tgtEl>
                                          <p:spTgt spid="15">
                                            <p:graphicEl>
                                              <a:chart seriesIdx="-4" categoryIdx="14" bldStep="category"/>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30"/>
                                  </p:stCondLst>
                                  <p:childTnLst>
                                    <p:set>
                                      <p:cBhvr>
                                        <p:cTn id="64" dur="1" fill="hold">
                                          <p:stCondLst>
                                            <p:cond delay="0"/>
                                          </p:stCondLst>
                                        </p:cTn>
                                        <p:tgtEl>
                                          <p:spTgt spid="15">
                                            <p:graphicEl>
                                              <a:chart seriesIdx="-4" categoryIdx="15" bldStep="category"/>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30"/>
                                  </p:stCondLst>
                                  <p:childTnLst>
                                    <p:set>
                                      <p:cBhvr>
                                        <p:cTn id="68" dur="1" fill="hold">
                                          <p:stCondLst>
                                            <p:cond delay="0"/>
                                          </p:stCondLst>
                                        </p:cTn>
                                        <p:tgtEl>
                                          <p:spTgt spid="15">
                                            <p:graphicEl>
                                              <a:chart seriesIdx="-4" categoryIdx="16" bldStep="category"/>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30"/>
                                  </p:stCondLst>
                                  <p:childTnLst>
                                    <p:set>
                                      <p:cBhvr>
                                        <p:cTn id="72" dur="1" fill="hold">
                                          <p:stCondLst>
                                            <p:cond delay="0"/>
                                          </p:stCondLst>
                                        </p:cTn>
                                        <p:tgtEl>
                                          <p:spTgt spid="15">
                                            <p:graphicEl>
                                              <a:chart seriesIdx="-4" categoryIdx="17" bldStep="category"/>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30"/>
                                  </p:stCondLst>
                                  <p:childTnLst>
                                    <p:set>
                                      <p:cBhvr>
                                        <p:cTn id="76" dur="1" fill="hold">
                                          <p:stCondLst>
                                            <p:cond delay="0"/>
                                          </p:stCondLst>
                                        </p:cTn>
                                        <p:tgtEl>
                                          <p:spTgt spid="15">
                                            <p:graphicEl>
                                              <a:chart seriesIdx="-4" categoryIdx="18" bldStep="category"/>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30"/>
                                  </p:stCondLst>
                                  <p:childTnLst>
                                    <p:set>
                                      <p:cBhvr>
                                        <p:cTn id="80" dur="1" fill="hold">
                                          <p:stCondLst>
                                            <p:cond delay="0"/>
                                          </p:stCondLst>
                                        </p:cTn>
                                        <p:tgtEl>
                                          <p:spTgt spid="15">
                                            <p:graphicEl>
                                              <a:chart seriesIdx="-4" categoryIdx="19" bldStep="category"/>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30"/>
                                  </p:stCondLst>
                                  <p:childTnLst>
                                    <p:set>
                                      <p:cBhvr>
                                        <p:cTn id="84" dur="1" fill="hold">
                                          <p:stCondLst>
                                            <p:cond delay="0"/>
                                          </p:stCondLst>
                                        </p:cTn>
                                        <p:tgtEl>
                                          <p:spTgt spid="15">
                                            <p:graphicEl>
                                              <a:chart seriesIdx="-4" categoryIdx="20" bldStep="category"/>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30"/>
                                  </p:stCondLst>
                                  <p:childTnLst>
                                    <p:set>
                                      <p:cBhvr>
                                        <p:cTn id="88" dur="1" fill="hold">
                                          <p:stCondLst>
                                            <p:cond delay="0"/>
                                          </p:stCondLst>
                                        </p:cTn>
                                        <p:tgtEl>
                                          <p:spTgt spid="15">
                                            <p:graphicEl>
                                              <a:chart seriesIdx="-4" categoryIdx="21" bldStep="category"/>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30"/>
                                  </p:stCondLst>
                                  <p:childTnLst>
                                    <p:set>
                                      <p:cBhvr>
                                        <p:cTn id="92" dur="1" fill="hold">
                                          <p:stCondLst>
                                            <p:cond delay="0"/>
                                          </p:stCondLst>
                                        </p:cTn>
                                        <p:tgtEl>
                                          <p:spTgt spid="15">
                                            <p:graphicEl>
                                              <a:chart seriesIdx="-4" categoryIdx="22" bldStep="category"/>
                                            </p:graphic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30"/>
                                  </p:stCondLst>
                                  <p:childTnLst>
                                    <p:set>
                                      <p:cBhvr>
                                        <p:cTn id="96" dur="1" fill="hold">
                                          <p:stCondLst>
                                            <p:cond delay="0"/>
                                          </p:stCondLst>
                                        </p:cTn>
                                        <p:tgtEl>
                                          <p:spTgt spid="15">
                                            <p:graphicEl>
                                              <a:chart seriesIdx="-4" categoryIdx="23" bldStep="category"/>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30"/>
                                  </p:stCondLst>
                                  <p:childTnLst>
                                    <p:set>
                                      <p:cBhvr>
                                        <p:cTn id="100" dur="1" fill="hold">
                                          <p:stCondLst>
                                            <p:cond delay="0"/>
                                          </p:stCondLst>
                                        </p:cTn>
                                        <p:tgtEl>
                                          <p:spTgt spid="15">
                                            <p:graphicEl>
                                              <a:chart seriesIdx="-4" categoryIdx="24" bldStep="category"/>
                                            </p:graphic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30"/>
                                  </p:stCondLst>
                                  <p:childTnLst>
                                    <p:set>
                                      <p:cBhvr>
                                        <p:cTn id="104" dur="1" fill="hold">
                                          <p:stCondLst>
                                            <p:cond delay="0"/>
                                          </p:stCondLst>
                                        </p:cTn>
                                        <p:tgtEl>
                                          <p:spTgt spid="15">
                                            <p:graphicEl>
                                              <a:chart seriesIdx="-4" categoryIdx="25" bldStep="category"/>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30"/>
                                  </p:stCondLst>
                                  <p:childTnLst>
                                    <p:set>
                                      <p:cBhvr>
                                        <p:cTn id="108" dur="1" fill="hold">
                                          <p:stCondLst>
                                            <p:cond delay="0"/>
                                          </p:stCondLst>
                                        </p:cTn>
                                        <p:tgtEl>
                                          <p:spTgt spid="15">
                                            <p:graphicEl>
                                              <a:chart seriesIdx="-4" categoryIdx="26" bldStep="category"/>
                                            </p:graphic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30"/>
                                  </p:stCondLst>
                                  <p:childTnLst>
                                    <p:set>
                                      <p:cBhvr>
                                        <p:cTn id="112" dur="1" fill="hold">
                                          <p:stCondLst>
                                            <p:cond delay="0"/>
                                          </p:stCondLst>
                                        </p:cTn>
                                        <p:tgtEl>
                                          <p:spTgt spid="15">
                                            <p:graphicEl>
                                              <a:chart seriesIdx="-4" categoryIdx="27" bldStep="category"/>
                                            </p:graphic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30"/>
                                  </p:stCondLst>
                                  <p:childTnLst>
                                    <p:set>
                                      <p:cBhvr>
                                        <p:cTn id="116" dur="1" fill="hold">
                                          <p:stCondLst>
                                            <p:cond delay="0"/>
                                          </p:stCondLst>
                                        </p:cTn>
                                        <p:tgtEl>
                                          <p:spTgt spid="15">
                                            <p:graphicEl>
                                              <a:chart seriesIdx="-4" categoryIdx="28" bldStep="category"/>
                                            </p:graphic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30"/>
                                  </p:stCondLst>
                                  <p:childTnLst>
                                    <p:set>
                                      <p:cBhvr>
                                        <p:cTn id="120" dur="1" fill="hold">
                                          <p:stCondLst>
                                            <p:cond delay="0"/>
                                          </p:stCondLst>
                                        </p:cTn>
                                        <p:tgtEl>
                                          <p:spTgt spid="15">
                                            <p:graphicEl>
                                              <a:chart seriesIdx="-4" categoryIdx="29" bldStep="category"/>
                                            </p:graphic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30"/>
                                  </p:stCondLst>
                                  <p:childTnLst>
                                    <p:set>
                                      <p:cBhvr>
                                        <p:cTn id="124" dur="1" fill="hold">
                                          <p:stCondLst>
                                            <p:cond delay="0"/>
                                          </p:stCondLst>
                                        </p:cTn>
                                        <p:tgtEl>
                                          <p:spTgt spid="15">
                                            <p:graphicEl>
                                              <a:chart seriesIdx="-4" categoryIdx="30" bldStep="category"/>
                                            </p:graphic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30"/>
                                  </p:stCondLst>
                                  <p:childTnLst>
                                    <p:set>
                                      <p:cBhvr>
                                        <p:cTn id="128" dur="1" fill="hold">
                                          <p:stCondLst>
                                            <p:cond delay="0"/>
                                          </p:stCondLst>
                                        </p:cTn>
                                        <p:tgtEl>
                                          <p:spTgt spid="15">
                                            <p:graphicEl>
                                              <a:chart seriesIdx="-4" categoryIdx="31" bldStep="category"/>
                                            </p:graphic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30"/>
                                  </p:stCondLst>
                                  <p:childTnLst>
                                    <p:set>
                                      <p:cBhvr>
                                        <p:cTn id="132" dur="1" fill="hold">
                                          <p:stCondLst>
                                            <p:cond delay="0"/>
                                          </p:stCondLst>
                                        </p:cTn>
                                        <p:tgtEl>
                                          <p:spTgt spid="15">
                                            <p:graphicEl>
                                              <a:chart seriesIdx="-4" categoryIdx="32" bldStep="category"/>
                                            </p:graphic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30"/>
                                  </p:stCondLst>
                                  <p:childTnLst>
                                    <p:set>
                                      <p:cBhvr>
                                        <p:cTn id="136" dur="1" fill="hold">
                                          <p:stCondLst>
                                            <p:cond delay="0"/>
                                          </p:stCondLst>
                                        </p:cTn>
                                        <p:tgtEl>
                                          <p:spTgt spid="15">
                                            <p:graphicEl>
                                              <a:chart seriesIdx="-4" categoryIdx="33" bldStep="category"/>
                                            </p:graphic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30"/>
                                  </p:stCondLst>
                                  <p:childTnLst>
                                    <p:set>
                                      <p:cBhvr>
                                        <p:cTn id="140" dur="1" fill="hold">
                                          <p:stCondLst>
                                            <p:cond delay="0"/>
                                          </p:stCondLst>
                                        </p:cTn>
                                        <p:tgtEl>
                                          <p:spTgt spid="15">
                                            <p:graphicEl>
                                              <a:chart seriesIdx="-4" categoryIdx="34" bldStep="category"/>
                                            </p:graphic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30"/>
                                  </p:stCondLst>
                                  <p:childTnLst>
                                    <p:set>
                                      <p:cBhvr>
                                        <p:cTn id="144" dur="1" fill="hold">
                                          <p:stCondLst>
                                            <p:cond delay="0"/>
                                          </p:stCondLst>
                                        </p:cTn>
                                        <p:tgtEl>
                                          <p:spTgt spid="15">
                                            <p:graphicEl>
                                              <a:chart seriesIdx="-4" categoryIdx="35" bldStep="category"/>
                                            </p:graphic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30"/>
                                  </p:stCondLst>
                                  <p:childTnLst>
                                    <p:set>
                                      <p:cBhvr>
                                        <p:cTn id="148" dur="1" fill="hold">
                                          <p:stCondLst>
                                            <p:cond delay="0"/>
                                          </p:stCondLst>
                                        </p:cTn>
                                        <p:tgtEl>
                                          <p:spTgt spid="15">
                                            <p:graphicEl>
                                              <a:chart seriesIdx="-4" categoryIdx="36" bldStep="category"/>
                                            </p:graphic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30"/>
                                  </p:stCondLst>
                                  <p:childTnLst>
                                    <p:set>
                                      <p:cBhvr>
                                        <p:cTn id="152" dur="1" fill="hold">
                                          <p:stCondLst>
                                            <p:cond delay="0"/>
                                          </p:stCondLst>
                                        </p:cTn>
                                        <p:tgtEl>
                                          <p:spTgt spid="15">
                                            <p:graphicEl>
                                              <a:chart seriesIdx="-4" categoryIdx="37" bldStep="category"/>
                                            </p:graphic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30"/>
                                  </p:stCondLst>
                                  <p:childTnLst>
                                    <p:set>
                                      <p:cBhvr>
                                        <p:cTn id="156" dur="1" fill="hold">
                                          <p:stCondLst>
                                            <p:cond delay="0"/>
                                          </p:stCondLst>
                                        </p:cTn>
                                        <p:tgtEl>
                                          <p:spTgt spid="15">
                                            <p:graphicEl>
                                              <a:chart seriesIdx="-4" categoryIdx="38" bldStep="category"/>
                                            </p:graphic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30"/>
                                  </p:stCondLst>
                                  <p:childTnLst>
                                    <p:set>
                                      <p:cBhvr>
                                        <p:cTn id="160" dur="1" fill="hold">
                                          <p:stCondLst>
                                            <p:cond delay="0"/>
                                          </p:stCondLst>
                                        </p:cTn>
                                        <p:tgtEl>
                                          <p:spTgt spid="15">
                                            <p:graphicEl>
                                              <a:chart seriesIdx="-4" categoryIdx="39" bldStep="category"/>
                                            </p:graphic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30"/>
                                  </p:stCondLst>
                                  <p:childTnLst>
                                    <p:set>
                                      <p:cBhvr>
                                        <p:cTn id="164" dur="1" fill="hold">
                                          <p:stCondLst>
                                            <p:cond delay="0"/>
                                          </p:stCondLst>
                                        </p:cTn>
                                        <p:tgtEl>
                                          <p:spTgt spid="15">
                                            <p:graphicEl>
                                              <a:chart seriesIdx="-4" categoryIdx="40" bldStep="category"/>
                                            </p:graphic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30"/>
                                  </p:stCondLst>
                                  <p:childTnLst>
                                    <p:set>
                                      <p:cBhvr>
                                        <p:cTn id="168" dur="1" fill="hold">
                                          <p:stCondLst>
                                            <p:cond delay="0"/>
                                          </p:stCondLst>
                                        </p:cTn>
                                        <p:tgtEl>
                                          <p:spTgt spid="15">
                                            <p:graphicEl>
                                              <a:chart seriesIdx="-4" categoryIdx="41" bldStep="category"/>
                                            </p:graphic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30"/>
                                  </p:stCondLst>
                                  <p:childTnLst>
                                    <p:set>
                                      <p:cBhvr>
                                        <p:cTn id="172" dur="1" fill="hold">
                                          <p:stCondLst>
                                            <p:cond delay="0"/>
                                          </p:stCondLst>
                                        </p:cTn>
                                        <p:tgtEl>
                                          <p:spTgt spid="15">
                                            <p:graphicEl>
                                              <a:chart seriesIdx="-4" categoryIdx="42" bldStep="category"/>
                                            </p:graphic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30"/>
                                  </p:stCondLst>
                                  <p:childTnLst>
                                    <p:set>
                                      <p:cBhvr>
                                        <p:cTn id="176" dur="1" fill="hold">
                                          <p:stCondLst>
                                            <p:cond delay="0"/>
                                          </p:stCondLst>
                                        </p:cTn>
                                        <p:tgtEl>
                                          <p:spTgt spid="15">
                                            <p:graphicEl>
                                              <a:chart seriesIdx="-4" categoryIdx="43" bldStep="category"/>
                                            </p:graphic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30"/>
                                  </p:stCondLst>
                                  <p:childTnLst>
                                    <p:set>
                                      <p:cBhvr>
                                        <p:cTn id="180" dur="1" fill="hold">
                                          <p:stCondLst>
                                            <p:cond delay="0"/>
                                          </p:stCondLst>
                                        </p:cTn>
                                        <p:tgtEl>
                                          <p:spTgt spid="15">
                                            <p:graphicEl>
                                              <a:chart seriesIdx="-4" categoryIdx="44" bldStep="category"/>
                                            </p:graphic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30"/>
                                  </p:stCondLst>
                                  <p:childTnLst>
                                    <p:set>
                                      <p:cBhvr>
                                        <p:cTn id="184" dur="1" fill="hold">
                                          <p:stCondLst>
                                            <p:cond delay="0"/>
                                          </p:stCondLst>
                                        </p:cTn>
                                        <p:tgtEl>
                                          <p:spTgt spid="15">
                                            <p:graphicEl>
                                              <a:chart seriesIdx="-4" categoryIdx="45" bldStep="category"/>
                                            </p:graphic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30"/>
                                  </p:stCondLst>
                                  <p:childTnLst>
                                    <p:set>
                                      <p:cBhvr>
                                        <p:cTn id="188" dur="1" fill="hold">
                                          <p:stCondLst>
                                            <p:cond delay="0"/>
                                          </p:stCondLst>
                                        </p:cTn>
                                        <p:tgtEl>
                                          <p:spTgt spid="15">
                                            <p:graphicEl>
                                              <a:chart seriesIdx="-4" categoryIdx="46" bldStep="category"/>
                                            </p:graphicEl>
                                          </p:spTgt>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30"/>
                                  </p:stCondLst>
                                  <p:childTnLst>
                                    <p:set>
                                      <p:cBhvr>
                                        <p:cTn id="192" dur="1" fill="hold">
                                          <p:stCondLst>
                                            <p:cond delay="0"/>
                                          </p:stCondLst>
                                        </p:cTn>
                                        <p:tgtEl>
                                          <p:spTgt spid="15">
                                            <p:graphicEl>
                                              <a:chart seriesIdx="-4" categoryIdx="47" bldStep="category"/>
                                            </p:graphicEl>
                                          </p:spTgt>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30"/>
                                  </p:stCondLst>
                                  <p:childTnLst>
                                    <p:set>
                                      <p:cBhvr>
                                        <p:cTn id="196" dur="1" fill="hold">
                                          <p:stCondLst>
                                            <p:cond delay="0"/>
                                          </p:stCondLst>
                                        </p:cTn>
                                        <p:tgtEl>
                                          <p:spTgt spid="15">
                                            <p:graphicEl>
                                              <a:chart seriesIdx="-4" categoryIdx="48" bldStep="category"/>
                                            </p:graphicEl>
                                          </p:spTgt>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30"/>
                                  </p:stCondLst>
                                  <p:childTnLst>
                                    <p:set>
                                      <p:cBhvr>
                                        <p:cTn id="200" dur="1" fill="hold">
                                          <p:stCondLst>
                                            <p:cond delay="0"/>
                                          </p:stCondLst>
                                        </p:cTn>
                                        <p:tgtEl>
                                          <p:spTgt spid="15">
                                            <p:graphicEl>
                                              <a:chart seriesIdx="-4" categoryIdx="49" bldStep="category"/>
                                            </p:graphicEl>
                                          </p:spTgt>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30"/>
                                  </p:stCondLst>
                                  <p:childTnLst>
                                    <p:set>
                                      <p:cBhvr>
                                        <p:cTn id="204" dur="1" fill="hold">
                                          <p:stCondLst>
                                            <p:cond delay="0"/>
                                          </p:stCondLst>
                                        </p:cTn>
                                        <p:tgtEl>
                                          <p:spTgt spid="15">
                                            <p:graphicEl>
                                              <a:chart seriesIdx="-4" categoryIdx="50" bldStep="category"/>
                                            </p:graphicEl>
                                          </p:spTgt>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30"/>
                                  </p:stCondLst>
                                  <p:childTnLst>
                                    <p:set>
                                      <p:cBhvr>
                                        <p:cTn id="208" dur="1" fill="hold">
                                          <p:stCondLst>
                                            <p:cond delay="0"/>
                                          </p:stCondLst>
                                        </p:cTn>
                                        <p:tgtEl>
                                          <p:spTgt spid="15">
                                            <p:graphicEl>
                                              <a:chart seriesIdx="-4" categoryIdx="51" bldStep="category"/>
                                            </p:graphic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30"/>
                                  </p:stCondLst>
                                  <p:childTnLst>
                                    <p:set>
                                      <p:cBhvr>
                                        <p:cTn id="212" dur="1" fill="hold">
                                          <p:stCondLst>
                                            <p:cond delay="0"/>
                                          </p:stCondLst>
                                        </p:cTn>
                                        <p:tgtEl>
                                          <p:spTgt spid="15">
                                            <p:graphicEl>
                                              <a:chart seriesIdx="-4" categoryIdx="52" bldStep="category"/>
                                            </p:graphicEl>
                                          </p:spTgt>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30"/>
                                  </p:stCondLst>
                                  <p:childTnLst>
                                    <p:set>
                                      <p:cBhvr>
                                        <p:cTn id="216" dur="1" fill="hold">
                                          <p:stCondLst>
                                            <p:cond delay="0"/>
                                          </p:stCondLst>
                                        </p:cTn>
                                        <p:tgtEl>
                                          <p:spTgt spid="15">
                                            <p:graphicEl>
                                              <a:chart seriesIdx="-4" categoryIdx="53" bldStep="category"/>
                                            </p:graphicEl>
                                          </p:spTgt>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30"/>
                                  </p:stCondLst>
                                  <p:childTnLst>
                                    <p:set>
                                      <p:cBhvr>
                                        <p:cTn id="220" dur="1" fill="hold">
                                          <p:stCondLst>
                                            <p:cond delay="0"/>
                                          </p:stCondLst>
                                        </p:cTn>
                                        <p:tgtEl>
                                          <p:spTgt spid="15">
                                            <p:graphicEl>
                                              <a:chart seriesIdx="-4" categoryIdx="54" bldStep="category"/>
                                            </p:graphicEl>
                                          </p:spTgt>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30"/>
                                  </p:stCondLst>
                                  <p:childTnLst>
                                    <p:set>
                                      <p:cBhvr>
                                        <p:cTn id="224" dur="1" fill="hold">
                                          <p:stCondLst>
                                            <p:cond delay="0"/>
                                          </p:stCondLst>
                                        </p:cTn>
                                        <p:tgtEl>
                                          <p:spTgt spid="15">
                                            <p:graphicEl>
                                              <a:chart seriesIdx="-4" categoryIdx="55" bldStep="category"/>
                                            </p:graphicEl>
                                          </p:spTgt>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30"/>
                                  </p:stCondLst>
                                  <p:childTnLst>
                                    <p:set>
                                      <p:cBhvr>
                                        <p:cTn id="228" dur="1" fill="hold">
                                          <p:stCondLst>
                                            <p:cond delay="0"/>
                                          </p:stCondLst>
                                        </p:cTn>
                                        <p:tgtEl>
                                          <p:spTgt spid="15">
                                            <p:graphicEl>
                                              <a:chart seriesIdx="-4" categoryIdx="56" bldStep="category"/>
                                            </p:graphicEl>
                                          </p:spTgt>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30"/>
                                  </p:stCondLst>
                                  <p:childTnLst>
                                    <p:set>
                                      <p:cBhvr>
                                        <p:cTn id="232" dur="1" fill="hold">
                                          <p:stCondLst>
                                            <p:cond delay="0"/>
                                          </p:stCondLst>
                                        </p:cTn>
                                        <p:tgtEl>
                                          <p:spTgt spid="15">
                                            <p:graphicEl>
                                              <a:chart seriesIdx="-4" categoryIdx="57" bldStep="category"/>
                                            </p:graphicEl>
                                          </p:spTgt>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30"/>
                                  </p:stCondLst>
                                  <p:childTnLst>
                                    <p:set>
                                      <p:cBhvr>
                                        <p:cTn id="236" dur="1" fill="hold">
                                          <p:stCondLst>
                                            <p:cond delay="0"/>
                                          </p:stCondLst>
                                        </p:cTn>
                                        <p:tgtEl>
                                          <p:spTgt spid="15">
                                            <p:graphicEl>
                                              <a:chart seriesIdx="-4" categoryIdx="58" bldStep="category"/>
                                            </p:graphicEl>
                                          </p:spTgt>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30"/>
                                  </p:stCondLst>
                                  <p:childTnLst>
                                    <p:set>
                                      <p:cBhvr>
                                        <p:cTn id="240" dur="1" fill="hold">
                                          <p:stCondLst>
                                            <p:cond delay="0"/>
                                          </p:stCondLst>
                                        </p:cTn>
                                        <p:tgtEl>
                                          <p:spTgt spid="15">
                                            <p:graphicEl>
                                              <a:chart seriesIdx="-4" categoryIdx="59" bldStep="category"/>
                                            </p:graphicEl>
                                          </p:spTgt>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30"/>
                                  </p:stCondLst>
                                  <p:childTnLst>
                                    <p:set>
                                      <p:cBhvr>
                                        <p:cTn id="244" dur="1" fill="hold">
                                          <p:stCondLst>
                                            <p:cond delay="0"/>
                                          </p:stCondLst>
                                        </p:cTn>
                                        <p:tgtEl>
                                          <p:spTgt spid="15">
                                            <p:graphicEl>
                                              <a:chart seriesIdx="-4" categoryIdx="60" bldStep="category"/>
                                            </p:graphicEl>
                                          </p:spTgt>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30"/>
                                  </p:stCondLst>
                                  <p:childTnLst>
                                    <p:set>
                                      <p:cBhvr>
                                        <p:cTn id="248" dur="1" fill="hold">
                                          <p:stCondLst>
                                            <p:cond delay="0"/>
                                          </p:stCondLst>
                                        </p:cTn>
                                        <p:tgtEl>
                                          <p:spTgt spid="15">
                                            <p:graphicEl>
                                              <a:chart seriesIdx="-4" categoryIdx="61" bldStep="category"/>
                                            </p:graphicEl>
                                          </p:spTgt>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30"/>
                                  </p:stCondLst>
                                  <p:childTnLst>
                                    <p:set>
                                      <p:cBhvr>
                                        <p:cTn id="252" dur="1" fill="hold">
                                          <p:stCondLst>
                                            <p:cond delay="0"/>
                                          </p:stCondLst>
                                        </p:cTn>
                                        <p:tgtEl>
                                          <p:spTgt spid="15">
                                            <p:graphicEl>
                                              <a:chart seriesIdx="-4" categoryIdx="62" bldStep="category"/>
                                            </p:graphicEl>
                                          </p:spTgt>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0" nodeType="clickEffect">
                                  <p:stCondLst>
                                    <p:cond delay="30"/>
                                  </p:stCondLst>
                                  <p:childTnLst>
                                    <p:set>
                                      <p:cBhvr>
                                        <p:cTn id="256" dur="1" fill="hold">
                                          <p:stCondLst>
                                            <p:cond delay="0"/>
                                          </p:stCondLst>
                                        </p:cTn>
                                        <p:tgtEl>
                                          <p:spTgt spid="15">
                                            <p:graphicEl>
                                              <a:chart seriesIdx="-4" categoryIdx="63" bldStep="category"/>
                                            </p:graphicEl>
                                          </p:spTgt>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30"/>
                                  </p:stCondLst>
                                  <p:childTnLst>
                                    <p:set>
                                      <p:cBhvr>
                                        <p:cTn id="260" dur="1" fill="hold">
                                          <p:stCondLst>
                                            <p:cond delay="0"/>
                                          </p:stCondLst>
                                        </p:cTn>
                                        <p:tgtEl>
                                          <p:spTgt spid="15">
                                            <p:graphicEl>
                                              <a:chart seriesIdx="-4" categoryIdx="64" bldStep="category"/>
                                            </p:graphicEl>
                                          </p:spTgt>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30"/>
                                  </p:stCondLst>
                                  <p:childTnLst>
                                    <p:set>
                                      <p:cBhvr>
                                        <p:cTn id="264" dur="1" fill="hold">
                                          <p:stCondLst>
                                            <p:cond delay="0"/>
                                          </p:stCondLst>
                                        </p:cTn>
                                        <p:tgtEl>
                                          <p:spTgt spid="15">
                                            <p:graphicEl>
                                              <a:chart seriesIdx="-4" categoryIdx="65" bldStep="category"/>
                                            </p:graphicEl>
                                          </p:spTgt>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30"/>
                                  </p:stCondLst>
                                  <p:childTnLst>
                                    <p:set>
                                      <p:cBhvr>
                                        <p:cTn id="268" dur="1" fill="hold">
                                          <p:stCondLst>
                                            <p:cond delay="0"/>
                                          </p:stCondLst>
                                        </p:cTn>
                                        <p:tgtEl>
                                          <p:spTgt spid="15">
                                            <p:graphicEl>
                                              <a:chart seriesIdx="-4" categoryIdx="66" bldStep="category"/>
                                            </p:graphicEl>
                                          </p:spTgt>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0" nodeType="clickEffect">
                                  <p:stCondLst>
                                    <p:cond delay="30"/>
                                  </p:stCondLst>
                                  <p:childTnLst>
                                    <p:set>
                                      <p:cBhvr>
                                        <p:cTn id="272" dur="1" fill="hold">
                                          <p:stCondLst>
                                            <p:cond delay="0"/>
                                          </p:stCondLst>
                                        </p:cTn>
                                        <p:tgtEl>
                                          <p:spTgt spid="15">
                                            <p:graphicEl>
                                              <a:chart seriesIdx="-4" categoryIdx="67" bldStep="category"/>
                                            </p:graphicEl>
                                          </p:spTgt>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30"/>
                                  </p:stCondLst>
                                  <p:childTnLst>
                                    <p:set>
                                      <p:cBhvr>
                                        <p:cTn id="276" dur="1" fill="hold">
                                          <p:stCondLst>
                                            <p:cond delay="0"/>
                                          </p:stCondLst>
                                        </p:cTn>
                                        <p:tgtEl>
                                          <p:spTgt spid="15">
                                            <p:graphicEl>
                                              <a:chart seriesIdx="-4" categoryIdx="68" bldStep="category"/>
                                            </p:graphicEl>
                                          </p:spTgt>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30"/>
                                  </p:stCondLst>
                                  <p:childTnLst>
                                    <p:set>
                                      <p:cBhvr>
                                        <p:cTn id="280" dur="1" fill="hold">
                                          <p:stCondLst>
                                            <p:cond delay="0"/>
                                          </p:stCondLst>
                                        </p:cTn>
                                        <p:tgtEl>
                                          <p:spTgt spid="15">
                                            <p:graphicEl>
                                              <a:chart seriesIdx="-4" categoryIdx="69" bldStep="category"/>
                                            </p:graphicEl>
                                          </p:spTgt>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30"/>
                                  </p:stCondLst>
                                  <p:childTnLst>
                                    <p:set>
                                      <p:cBhvr>
                                        <p:cTn id="284" dur="1" fill="hold">
                                          <p:stCondLst>
                                            <p:cond delay="0"/>
                                          </p:stCondLst>
                                        </p:cTn>
                                        <p:tgtEl>
                                          <p:spTgt spid="15">
                                            <p:graphicEl>
                                              <a:chart seriesIdx="-4" categoryIdx="70" bldStep="category"/>
                                            </p:graphicEl>
                                          </p:spTgt>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1" presetClass="entr" presetSubtype="0" fill="hold" grpId="0" nodeType="clickEffect">
                                  <p:stCondLst>
                                    <p:cond delay="30"/>
                                  </p:stCondLst>
                                  <p:childTnLst>
                                    <p:set>
                                      <p:cBhvr>
                                        <p:cTn id="288" dur="1" fill="hold">
                                          <p:stCondLst>
                                            <p:cond delay="0"/>
                                          </p:stCondLst>
                                        </p:cTn>
                                        <p:tgtEl>
                                          <p:spTgt spid="15">
                                            <p:graphicEl>
                                              <a:chart seriesIdx="-4" categoryIdx="71" bldStep="category"/>
                                            </p:graphicEl>
                                          </p:spTgt>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ntr" presetSubtype="0" fill="hold" grpId="0" nodeType="clickEffect">
                                  <p:stCondLst>
                                    <p:cond delay="30"/>
                                  </p:stCondLst>
                                  <p:childTnLst>
                                    <p:set>
                                      <p:cBhvr>
                                        <p:cTn id="292" dur="1" fill="hold">
                                          <p:stCondLst>
                                            <p:cond delay="0"/>
                                          </p:stCondLst>
                                        </p:cTn>
                                        <p:tgtEl>
                                          <p:spTgt spid="15">
                                            <p:graphicEl>
                                              <a:chart seriesIdx="-4" categoryIdx="72" bldStep="category"/>
                                            </p:graphicEl>
                                          </p:spTgt>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grpId="0" nodeType="clickEffect">
                                  <p:stCondLst>
                                    <p:cond delay="30"/>
                                  </p:stCondLst>
                                  <p:childTnLst>
                                    <p:set>
                                      <p:cBhvr>
                                        <p:cTn id="296" dur="1" fill="hold">
                                          <p:stCondLst>
                                            <p:cond delay="0"/>
                                          </p:stCondLst>
                                        </p:cTn>
                                        <p:tgtEl>
                                          <p:spTgt spid="15">
                                            <p:graphicEl>
                                              <a:chart seriesIdx="-4" categoryIdx="7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 animBg="0"/>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339" y="923598"/>
          <a:ext cx="1097132" cy="56314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5DB2668-AAEB-4CB9-92B2-ACB390B3B063}"/>
              </a:ext>
            </a:extLst>
          </p:cNvPr>
          <p:cNvSpPr txBox="1"/>
          <p:nvPr/>
        </p:nvSpPr>
        <p:spPr>
          <a:xfrm>
            <a:off x="1225090" y="6930768"/>
            <a:ext cx="11015200" cy="184538"/>
          </a:xfrm>
          <a:prstGeom prst="rect">
            <a:avLst/>
          </a:prstGeom>
          <a:noFill/>
        </p:spPr>
        <p:txBody>
          <a:bodyPr wrap="square" lIns="0" tIns="0" rIns="0" bIns="0" rtlCol="0">
            <a:spAutoFit/>
          </a:bodyPr>
          <a:lstStyle/>
          <a:p>
            <a:pPr algn="r">
              <a:spcBef>
                <a:spcPts val="500"/>
              </a:spcBef>
              <a:spcAft>
                <a:spcPts val="500"/>
              </a:spcAft>
              <a:buClr>
                <a:schemeClr val="bg2"/>
              </a:buClr>
            </a:pPr>
            <a:r>
              <a:rPr lang="en-GB" sz="1199" dirty="0"/>
              <a:t>Base: All respondents (W7: 4071; W8: 2520; W9: 2006 ; W10: 2100; W11: 2532; W12: 4000; W13: 3206): Fieldwork dates: 28 January to 10 February 2022</a:t>
            </a:r>
          </a:p>
        </p:txBody>
      </p:sp>
      <p:sp>
        <p:nvSpPr>
          <p:cNvPr id="24" name="TextBox 23"/>
          <p:cNvSpPr txBox="1"/>
          <p:nvPr/>
        </p:nvSpPr>
        <p:spPr bwMode="white">
          <a:xfrm>
            <a:off x="546271" y="4500579"/>
            <a:ext cx="4157763" cy="1194879"/>
          </a:xfrm>
          <a:prstGeom prst="rect">
            <a:avLst/>
          </a:prstGeom>
          <a:noFill/>
        </p:spPr>
        <p:txBody>
          <a:bodyPr wrap="square" lIns="0" tIns="0" rIns="0" bIns="0" rtlCol="0">
            <a:spAutoFit/>
          </a:bodyPr>
          <a:lstStyle/>
          <a:p>
            <a:pPr defTabSz="914205">
              <a:lnSpc>
                <a:spcPct val="110000"/>
              </a:lnSpc>
              <a:spcBef>
                <a:spcPts val="2400"/>
              </a:spcBef>
              <a:buClr>
                <a:schemeClr val="bg2"/>
              </a:buClr>
              <a:defRPr/>
            </a:pPr>
            <a:r>
              <a:rPr lang="en-US" sz="1800" kern="0" dirty="0"/>
              <a:t>Q </a:t>
            </a:r>
            <a:r>
              <a:rPr lang="en-GB" sz="1800" dirty="0"/>
              <a:t>On a scale of 0 to 10, has migration had a positive or negative impact on Britain? (0 is “very negative”, 10 is “very positive”) </a:t>
            </a:r>
            <a:endParaRPr lang="en-US" sz="1800" kern="0" dirty="0"/>
          </a:p>
        </p:txBody>
      </p:sp>
      <p:graphicFrame>
        <p:nvGraphicFramePr>
          <p:cNvPr id="6" name="Chart 5"/>
          <p:cNvGraphicFramePr/>
          <p:nvPr/>
        </p:nvGraphicFramePr>
        <p:xfrm>
          <a:off x="6044472" y="594264"/>
          <a:ext cx="7010956" cy="6372736"/>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31"/>
          <p:cNvPicPr>
            <a:picLocks noChangeAspect="1"/>
          </p:cNvPicPr>
          <p:nvPr/>
        </p:nvPicPr>
        <p:blipFill rotWithShape="1">
          <a:blip r:embed="rId5" cstate="print">
            <a:extLst>
              <a:ext uri="{28A0092B-C50C-407E-A947-70E740481C1C}">
                <a14:useLocalDpi xmlns:a14="http://schemas.microsoft.com/office/drawing/2010/main"/>
              </a:ext>
            </a:extLst>
          </a:blip>
          <a:srcRect r="69336"/>
          <a:stretch/>
        </p:blipFill>
        <p:spPr>
          <a:xfrm>
            <a:off x="505142" y="6511521"/>
            <a:ext cx="719947" cy="583758"/>
          </a:xfrm>
          <a:prstGeom prst="rect">
            <a:avLst/>
          </a:prstGeom>
        </p:spPr>
      </p:pic>
      <p:graphicFrame>
        <p:nvGraphicFramePr>
          <p:cNvPr id="3" name="Table 2">
            <a:extLst>
              <a:ext uri="{FF2B5EF4-FFF2-40B4-BE49-F238E27FC236}">
                <a16:creationId xmlns:a16="http://schemas.microsoft.com/office/drawing/2014/main" id="{E74265F5-FC9D-4A0C-81D2-27CB232C25F6}"/>
              </a:ext>
            </a:extLst>
          </p:cNvPr>
          <p:cNvGraphicFramePr>
            <a:graphicFrameLocks noGrp="1"/>
          </p:cNvGraphicFramePr>
          <p:nvPr/>
        </p:nvGraphicFramePr>
        <p:xfrm>
          <a:off x="5001261" y="1044830"/>
          <a:ext cx="1043211" cy="5625528"/>
        </p:xfrm>
        <a:graphic>
          <a:graphicData uri="http://schemas.openxmlformats.org/drawingml/2006/table">
            <a:tbl>
              <a:tblPr firstRow="1" bandRow="1">
                <a:tableStyleId>{2D5ABB26-0587-4C30-8999-92F81FD0307C}</a:tableStyleId>
              </a:tblPr>
              <a:tblGrid>
                <a:gridCol w="1043211">
                  <a:extLst>
                    <a:ext uri="{9D8B030D-6E8A-4147-A177-3AD203B41FA5}">
                      <a16:colId xmlns:a16="http://schemas.microsoft.com/office/drawing/2014/main" val="1855183409"/>
                    </a:ext>
                  </a:extLst>
                </a:gridCol>
              </a:tblGrid>
              <a:tr h="1875176">
                <a:tc>
                  <a:txBody>
                    <a:bodyPr/>
                    <a:lstStyle/>
                    <a:p>
                      <a:pPr algn="ctr"/>
                      <a:r>
                        <a:rPr lang="en-GB" sz="1800" b="1" dirty="0">
                          <a:latin typeface="Segoe UI Light" panose="020B0502040204020203" pitchFamily="34" charset="0"/>
                          <a:cs typeface="Segoe UI Light" panose="020B0502040204020203" pitchFamily="34" charset="0"/>
                        </a:rPr>
                        <a:t>Total</a:t>
                      </a:r>
                    </a:p>
                  </a:txBody>
                  <a:tcPr marL="91423" marR="91423" marT="45712" marB="45712" anchor="ctr"/>
                </a:tc>
                <a:extLst>
                  <a:ext uri="{0D108BD9-81ED-4DB2-BD59-A6C34878D82A}">
                    <a16:rowId xmlns:a16="http://schemas.microsoft.com/office/drawing/2014/main" val="1645954816"/>
                  </a:ext>
                </a:extLst>
              </a:tr>
              <a:tr h="1875176">
                <a:tc>
                  <a:txBody>
                    <a:bodyPr/>
                    <a:lstStyle/>
                    <a:p>
                      <a:pPr algn="ctr"/>
                      <a:r>
                        <a:rPr lang="en-GB" sz="1800" b="1" dirty="0">
                          <a:latin typeface="Segoe UI Light" panose="020B0502040204020203" pitchFamily="34" charset="0"/>
                          <a:cs typeface="Segoe UI Light" panose="020B0502040204020203" pitchFamily="34" charset="0"/>
                        </a:rPr>
                        <a:t>Leave voter</a:t>
                      </a:r>
                    </a:p>
                  </a:txBody>
                  <a:tcPr marL="91423" marR="91423" marT="45712" marB="45712" anchor="ctr"/>
                </a:tc>
                <a:extLst>
                  <a:ext uri="{0D108BD9-81ED-4DB2-BD59-A6C34878D82A}">
                    <a16:rowId xmlns:a16="http://schemas.microsoft.com/office/drawing/2014/main" val="2969794000"/>
                  </a:ext>
                </a:extLst>
              </a:tr>
              <a:tr h="1875176">
                <a:tc>
                  <a:txBody>
                    <a:bodyPr/>
                    <a:lstStyle/>
                    <a:p>
                      <a:pPr algn="ctr"/>
                      <a:r>
                        <a:rPr lang="en-GB" sz="1800" b="1" dirty="0">
                          <a:latin typeface="Segoe UI Light" panose="020B0502040204020203" pitchFamily="34" charset="0"/>
                          <a:cs typeface="Segoe UI Light" panose="020B0502040204020203" pitchFamily="34" charset="0"/>
                        </a:rPr>
                        <a:t>Remain voter</a:t>
                      </a:r>
                    </a:p>
                  </a:txBody>
                  <a:tcPr marL="91423" marR="91423" marT="45712" marB="45712" anchor="ctr"/>
                </a:tc>
                <a:extLst>
                  <a:ext uri="{0D108BD9-81ED-4DB2-BD59-A6C34878D82A}">
                    <a16:rowId xmlns:a16="http://schemas.microsoft.com/office/drawing/2014/main" val="2464156644"/>
                  </a:ext>
                </a:extLst>
              </a:tr>
            </a:tbl>
          </a:graphicData>
        </a:graphic>
      </p:graphicFrame>
      <p:sp>
        <p:nvSpPr>
          <p:cNvPr id="16" name="Title 6">
            <a:extLst>
              <a:ext uri="{FF2B5EF4-FFF2-40B4-BE49-F238E27FC236}">
                <a16:creationId xmlns:a16="http://schemas.microsoft.com/office/drawing/2014/main" id="{4A58DACC-0E7E-4806-8C7D-04A1B3FF45EF}"/>
              </a:ext>
            </a:extLst>
          </p:cNvPr>
          <p:cNvSpPr txBox="1">
            <a:spLocks/>
          </p:cNvSpPr>
          <p:nvPr/>
        </p:nvSpPr>
        <p:spPr>
          <a:xfrm>
            <a:off x="546272" y="2019494"/>
            <a:ext cx="4454989" cy="235088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defTabSz="914205">
              <a:defRPr/>
            </a:pPr>
            <a:r>
              <a:rPr lang="en-GB" kern="0" dirty="0">
                <a:solidFill>
                  <a:sysClr val="windowText" lastClr="000000"/>
                </a:solidFill>
                <a:latin typeface="Arial"/>
              </a:rPr>
              <a:t>Overall, just under half (46%) think migration has had a positive impact on the country, whilst three in ten (29%) disagree. </a:t>
            </a:r>
          </a:p>
          <a:p>
            <a:pPr defTabSz="914205">
              <a:defRPr/>
            </a:pPr>
            <a:endParaRPr lang="en-GB" kern="0" dirty="0">
              <a:solidFill>
                <a:sysClr val="windowText" lastClr="000000"/>
              </a:solidFill>
              <a:latin typeface="Arial"/>
            </a:endParaRPr>
          </a:p>
          <a:p>
            <a:pPr defTabSz="914205">
              <a:defRPr/>
            </a:pPr>
            <a:r>
              <a:rPr lang="en-GB" kern="0" dirty="0">
                <a:solidFill>
                  <a:sysClr val="windowText" lastClr="000000"/>
                </a:solidFill>
                <a:latin typeface="Arial"/>
              </a:rPr>
              <a:t>Attitudes of both Leave and Remain voters have shifted little since July 2021. </a:t>
            </a:r>
            <a:endParaRPr lang="en-GB" dirty="0">
              <a:solidFill>
                <a:sysClr val="windowText" lastClr="000000"/>
              </a:solidFill>
              <a:latin typeface="Arial"/>
            </a:endParaRPr>
          </a:p>
        </p:txBody>
      </p:sp>
    </p:spTree>
    <p:extLst>
      <p:ext uri="{BB962C8B-B14F-4D97-AF65-F5344CB8AC3E}">
        <p14:creationId xmlns:p14="http://schemas.microsoft.com/office/powerpoint/2010/main" val="301626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339" y="923598"/>
          <a:ext cx="1097132" cy="56314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5DB2668-AAEB-4CB9-92B2-ACB390B3B063}"/>
              </a:ext>
            </a:extLst>
          </p:cNvPr>
          <p:cNvSpPr txBox="1"/>
          <p:nvPr/>
        </p:nvSpPr>
        <p:spPr>
          <a:xfrm>
            <a:off x="82315" y="6910726"/>
            <a:ext cx="12167117" cy="369075"/>
          </a:xfrm>
          <a:prstGeom prst="rect">
            <a:avLst/>
          </a:prstGeom>
          <a:noFill/>
        </p:spPr>
        <p:txBody>
          <a:bodyPr wrap="square" lIns="0" tIns="0" rIns="0" bIns="0" rtlCol="0">
            <a:spAutoFit/>
          </a:bodyPr>
          <a:lstStyle/>
          <a:p>
            <a:pPr algn="r">
              <a:spcBef>
                <a:spcPts val="500"/>
              </a:spcBef>
              <a:spcAft>
                <a:spcPts val="500"/>
              </a:spcAft>
              <a:buClr>
                <a:schemeClr val="bg2"/>
              </a:buClr>
            </a:pPr>
            <a:r>
              <a:rPr lang="en-GB" sz="1199" dirty="0"/>
              <a:t>Base: All respondents (W1: 4574; W2: 3770; W3:3023; W4:2698; W6: 4002; W7: 4071; W8: 2520; W9: 2006; W10: 2100; W11: 2532; W12: 4000; W13: 3206): </a:t>
            </a:r>
            <a:br>
              <a:rPr lang="en-GB" sz="1199" dirty="0"/>
            </a:br>
            <a:r>
              <a:rPr lang="en-GB" sz="1199" dirty="0"/>
              <a:t>Fieldwork dates: 28 January to 10 February 2022</a:t>
            </a:r>
          </a:p>
        </p:txBody>
      </p:sp>
      <p:sp>
        <p:nvSpPr>
          <p:cNvPr id="24" name="TextBox 23"/>
          <p:cNvSpPr txBox="1"/>
          <p:nvPr/>
        </p:nvSpPr>
        <p:spPr bwMode="white">
          <a:xfrm>
            <a:off x="546271" y="1737987"/>
            <a:ext cx="11703161" cy="585481"/>
          </a:xfrm>
          <a:prstGeom prst="rect">
            <a:avLst/>
          </a:prstGeom>
          <a:noFill/>
        </p:spPr>
        <p:txBody>
          <a:bodyPr wrap="square" lIns="0" tIns="0" rIns="0" bIns="0" rtlCol="0">
            <a:spAutoFit/>
          </a:bodyPr>
          <a:lstStyle/>
          <a:p>
            <a:pPr defTabSz="914205">
              <a:lnSpc>
                <a:spcPct val="110000"/>
              </a:lnSpc>
              <a:spcBef>
                <a:spcPts val="2400"/>
              </a:spcBef>
              <a:buClr>
                <a:schemeClr val="bg2"/>
              </a:buClr>
              <a:defRPr/>
            </a:pPr>
            <a:r>
              <a:rPr lang="en-GB" sz="1800" kern="0" dirty="0"/>
              <a:t>Q Do you think the number of immigrants coming to Britain nowadays should be increased a lot, increased a little, remain the same as it is, reduced a little, or reduced a lot?</a:t>
            </a:r>
          </a:p>
        </p:txBody>
      </p:sp>
      <p:graphicFrame>
        <p:nvGraphicFramePr>
          <p:cNvPr id="6" name="Chart 5"/>
          <p:cNvGraphicFramePr/>
          <p:nvPr>
            <p:extLst>
              <p:ext uri="{D42A27DB-BD31-4B8C-83A1-F6EECF244321}">
                <p14:modId xmlns:p14="http://schemas.microsoft.com/office/powerpoint/2010/main" val="1941513258"/>
              </p:ext>
            </p:extLst>
          </p:nvPr>
        </p:nvGraphicFramePr>
        <p:xfrm>
          <a:off x="573376" y="2323360"/>
          <a:ext cx="12167117" cy="4568879"/>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31"/>
          <p:cNvPicPr>
            <a:picLocks noChangeAspect="1"/>
          </p:cNvPicPr>
          <p:nvPr/>
        </p:nvPicPr>
        <p:blipFill rotWithShape="1">
          <a:blip r:embed="rId5" cstate="print">
            <a:extLst>
              <a:ext uri="{28A0092B-C50C-407E-A947-70E740481C1C}">
                <a14:useLocalDpi xmlns:a14="http://schemas.microsoft.com/office/drawing/2010/main"/>
              </a:ext>
            </a:extLst>
          </a:blip>
          <a:srcRect r="69336"/>
          <a:stretch/>
        </p:blipFill>
        <p:spPr>
          <a:xfrm>
            <a:off x="505142" y="6511521"/>
            <a:ext cx="719947" cy="583758"/>
          </a:xfrm>
          <a:prstGeom prst="rect">
            <a:avLst/>
          </a:prstGeom>
        </p:spPr>
      </p:pic>
      <p:sp>
        <p:nvSpPr>
          <p:cNvPr id="9" name="Title 6">
            <a:extLst>
              <a:ext uri="{FF2B5EF4-FFF2-40B4-BE49-F238E27FC236}">
                <a16:creationId xmlns:a16="http://schemas.microsoft.com/office/drawing/2014/main" id="{ABFD0FA1-2212-4F38-A151-78E1F3CE82CC}"/>
              </a:ext>
            </a:extLst>
          </p:cNvPr>
          <p:cNvSpPr txBox="1">
            <a:spLocks/>
          </p:cNvSpPr>
          <p:nvPr/>
        </p:nvSpPr>
        <p:spPr>
          <a:xfrm>
            <a:off x="573376" y="669844"/>
            <a:ext cx="12410056" cy="77545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defTabSz="914205">
              <a:defRPr/>
            </a:pPr>
            <a:r>
              <a:rPr lang="en-GB" kern="0" dirty="0">
                <a:solidFill>
                  <a:sysClr val="windowText" lastClr="000000"/>
                </a:solidFill>
                <a:latin typeface="Arial"/>
              </a:rPr>
              <a:t>The proportion of people wanting to see immigration reduced continues to decrease over time to its lowest point in the series (42%). Those wanting to see an increase have risen to 22%.</a:t>
            </a:r>
            <a:endParaRPr lang="en-GB" dirty="0">
              <a:solidFill>
                <a:sysClr val="windowText" lastClr="000000"/>
              </a:solidFill>
              <a:latin typeface="Arial"/>
            </a:endParaRPr>
          </a:p>
        </p:txBody>
      </p:sp>
    </p:spTree>
    <p:extLst>
      <p:ext uri="{BB962C8B-B14F-4D97-AF65-F5344CB8AC3E}">
        <p14:creationId xmlns:p14="http://schemas.microsoft.com/office/powerpoint/2010/main" val="368126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480843" y="5981998"/>
            <a:ext cx="34069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339" y="923598"/>
          <a:ext cx="1097132" cy="5631416"/>
        </p:xfrm>
        <a:graphic>
          <a:graphicData uri="http://schemas.openxmlformats.org/drawingml/2006/chart">
            <c:chart xmlns:c="http://schemas.openxmlformats.org/drawingml/2006/chart" xmlns:r="http://schemas.openxmlformats.org/officeDocument/2006/relationships" r:id="rId3"/>
          </a:graphicData>
        </a:graphic>
      </p:graphicFrame>
      <p:pic>
        <p:nvPicPr>
          <p:cNvPr id="81" name="Picture 80"/>
          <p:cNvPicPr>
            <a:picLocks noChangeAspect="1"/>
          </p:cNvPicPr>
          <p:nvPr/>
        </p:nvPicPr>
        <p:blipFill rotWithShape="1">
          <a:blip r:embed="rId4" cstate="print">
            <a:extLst>
              <a:ext uri="{28A0092B-C50C-407E-A947-70E740481C1C}">
                <a14:useLocalDpi xmlns:a14="http://schemas.microsoft.com/office/drawing/2010/main"/>
              </a:ext>
            </a:extLst>
          </a:blip>
          <a:srcRect r="69336"/>
          <a:stretch/>
        </p:blipFill>
        <p:spPr>
          <a:xfrm>
            <a:off x="505142" y="6511521"/>
            <a:ext cx="719947" cy="583758"/>
          </a:xfrm>
          <a:prstGeom prst="rect">
            <a:avLst/>
          </a:prstGeom>
        </p:spPr>
      </p:pic>
      <p:sp>
        <p:nvSpPr>
          <p:cNvPr id="2" name="TextBox 1">
            <a:extLst>
              <a:ext uri="{FF2B5EF4-FFF2-40B4-BE49-F238E27FC236}">
                <a16:creationId xmlns:a16="http://schemas.microsoft.com/office/drawing/2014/main" id="{85DB2668-AAEB-4CB9-92B2-ACB390B3B063}"/>
              </a:ext>
            </a:extLst>
          </p:cNvPr>
          <p:cNvSpPr txBox="1"/>
          <p:nvPr/>
        </p:nvSpPr>
        <p:spPr>
          <a:xfrm>
            <a:off x="458282" y="6969622"/>
            <a:ext cx="11879137" cy="369075"/>
          </a:xfrm>
          <a:prstGeom prst="rect">
            <a:avLst/>
          </a:prstGeom>
          <a:noFill/>
        </p:spPr>
        <p:txBody>
          <a:bodyPr wrap="square" lIns="0" tIns="0" rIns="0" bIns="0" rtlCol="0">
            <a:spAutoFit/>
          </a:bodyPr>
          <a:lstStyle/>
          <a:p>
            <a:pPr algn="r">
              <a:spcBef>
                <a:spcPts val="500"/>
              </a:spcBef>
              <a:spcAft>
                <a:spcPts val="500"/>
              </a:spcAft>
              <a:buClr>
                <a:schemeClr val="bg2"/>
              </a:buClr>
            </a:pPr>
            <a:r>
              <a:rPr lang="en-GB" sz="1199" dirty="0"/>
              <a:t>Base: All respondents (W1: 4574; W2: 3770; W3:3023; W4:2698; W6: 4002; W7: 4071; W8: 2520; W9 2006; W10: 2100; W11: 2532; W12: 4000; W13: 3206): </a:t>
            </a:r>
            <a:br>
              <a:rPr lang="en-GB" sz="1199" dirty="0"/>
            </a:br>
            <a:r>
              <a:rPr lang="en-GB" sz="1199" dirty="0"/>
              <a:t>Fieldwork dates: 28 January to 10 February 2022</a:t>
            </a:r>
          </a:p>
        </p:txBody>
      </p:sp>
      <p:graphicFrame>
        <p:nvGraphicFramePr>
          <p:cNvPr id="15" name="Object 2">
            <a:extLst>
              <a:ext uri="{FF2B5EF4-FFF2-40B4-BE49-F238E27FC236}">
                <a16:creationId xmlns:a16="http://schemas.microsoft.com/office/drawing/2014/main" id="{41FD41D8-2401-4039-8223-502B27D9EDC3}"/>
              </a:ext>
            </a:extLst>
          </p:cNvPr>
          <p:cNvGraphicFramePr>
            <a:graphicFrameLocks noChangeAspect="1"/>
          </p:cNvGraphicFramePr>
          <p:nvPr/>
        </p:nvGraphicFramePr>
        <p:xfrm>
          <a:off x="323122" y="2400528"/>
          <a:ext cx="9885185" cy="386754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925E9C0C-E2F9-4EB1-9360-7112D8BEB2AF}"/>
              </a:ext>
            </a:extLst>
          </p:cNvPr>
          <p:cNvSpPr txBox="1"/>
          <p:nvPr/>
        </p:nvSpPr>
        <p:spPr>
          <a:xfrm rot="16200000">
            <a:off x="505920" y="6044002"/>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 (Feb ‘15)</a:t>
            </a:r>
          </a:p>
        </p:txBody>
      </p:sp>
      <p:sp>
        <p:nvSpPr>
          <p:cNvPr id="17" name="TextBox 16">
            <a:extLst>
              <a:ext uri="{FF2B5EF4-FFF2-40B4-BE49-F238E27FC236}">
                <a16:creationId xmlns:a16="http://schemas.microsoft.com/office/drawing/2014/main" id="{A39DE2D2-2A34-410B-93C4-B0294A2A2E09}"/>
              </a:ext>
            </a:extLst>
          </p:cNvPr>
          <p:cNvSpPr txBox="1"/>
          <p:nvPr/>
        </p:nvSpPr>
        <p:spPr>
          <a:xfrm rot="16200000">
            <a:off x="731841" y="603490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W2 (Apr ‘15)</a:t>
            </a:r>
          </a:p>
        </p:txBody>
      </p:sp>
      <p:sp>
        <p:nvSpPr>
          <p:cNvPr id="18" name="TextBox 17">
            <a:extLst>
              <a:ext uri="{FF2B5EF4-FFF2-40B4-BE49-F238E27FC236}">
                <a16:creationId xmlns:a16="http://schemas.microsoft.com/office/drawing/2014/main" id="{7EE368B7-F669-4D89-B8BD-C0AAEF010664}"/>
              </a:ext>
            </a:extLst>
          </p:cNvPr>
          <p:cNvSpPr txBox="1"/>
          <p:nvPr/>
        </p:nvSpPr>
        <p:spPr>
          <a:xfrm rot="16200000">
            <a:off x="855956" y="603490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W3 (May ‘15)</a:t>
            </a:r>
          </a:p>
        </p:txBody>
      </p:sp>
      <p:sp>
        <p:nvSpPr>
          <p:cNvPr id="19" name="TextBox 18">
            <a:extLst>
              <a:ext uri="{FF2B5EF4-FFF2-40B4-BE49-F238E27FC236}">
                <a16:creationId xmlns:a16="http://schemas.microsoft.com/office/drawing/2014/main" id="{282A2595-9F52-4773-801C-007FDA0A4AB7}"/>
              </a:ext>
            </a:extLst>
          </p:cNvPr>
          <p:cNvSpPr txBox="1"/>
          <p:nvPr/>
        </p:nvSpPr>
        <p:spPr>
          <a:xfrm rot="16200000">
            <a:off x="980072" y="6044838"/>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W4 (Jun ‘15)</a:t>
            </a:r>
          </a:p>
        </p:txBody>
      </p:sp>
      <p:sp>
        <p:nvSpPr>
          <p:cNvPr id="20" name="TextBox 19">
            <a:extLst>
              <a:ext uri="{FF2B5EF4-FFF2-40B4-BE49-F238E27FC236}">
                <a16:creationId xmlns:a16="http://schemas.microsoft.com/office/drawing/2014/main" id="{832C3E05-8D97-4C3F-8DF7-62DBE30387AA}"/>
              </a:ext>
            </a:extLst>
          </p:cNvPr>
          <p:cNvSpPr txBox="1"/>
          <p:nvPr/>
        </p:nvSpPr>
        <p:spPr>
          <a:xfrm rot="16200000">
            <a:off x="2047622" y="6034899"/>
            <a:ext cx="1128843"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W6 (Apr ‘16)</a:t>
            </a:r>
          </a:p>
        </p:txBody>
      </p:sp>
      <p:sp>
        <p:nvSpPr>
          <p:cNvPr id="21" name="TextBox 20">
            <a:extLst>
              <a:ext uri="{FF2B5EF4-FFF2-40B4-BE49-F238E27FC236}">
                <a16:creationId xmlns:a16="http://schemas.microsoft.com/office/drawing/2014/main" id="{1906B246-549F-4C47-A9A1-4873548B6D30}"/>
              </a:ext>
            </a:extLst>
          </p:cNvPr>
          <p:cNvSpPr txBox="1"/>
          <p:nvPr/>
        </p:nvSpPr>
        <p:spPr>
          <a:xfrm rot="16200000">
            <a:off x="2715449" y="603490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W7 (Oct ‘16)</a:t>
            </a:r>
          </a:p>
        </p:txBody>
      </p:sp>
      <p:sp>
        <p:nvSpPr>
          <p:cNvPr id="22" name="TextBox 21">
            <a:extLst>
              <a:ext uri="{FF2B5EF4-FFF2-40B4-BE49-F238E27FC236}">
                <a16:creationId xmlns:a16="http://schemas.microsoft.com/office/drawing/2014/main" id="{FB703F94-AD28-4243-9757-CA0A5890745F}"/>
              </a:ext>
            </a:extLst>
          </p:cNvPr>
          <p:cNvSpPr txBox="1"/>
          <p:nvPr/>
        </p:nvSpPr>
        <p:spPr>
          <a:xfrm rot="16200000">
            <a:off x="6268031" y="603490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W9 (Aug ‘19)</a:t>
            </a:r>
          </a:p>
        </p:txBody>
      </p:sp>
      <p:grpSp>
        <p:nvGrpSpPr>
          <p:cNvPr id="6" name="Group 5">
            <a:extLst>
              <a:ext uri="{FF2B5EF4-FFF2-40B4-BE49-F238E27FC236}">
                <a16:creationId xmlns:a16="http://schemas.microsoft.com/office/drawing/2014/main" id="{AF4C20A7-6A42-4DE3-8225-94B4697585F2}"/>
              </a:ext>
            </a:extLst>
          </p:cNvPr>
          <p:cNvGrpSpPr/>
          <p:nvPr/>
        </p:nvGrpSpPr>
        <p:grpSpPr>
          <a:xfrm>
            <a:off x="10895192" y="4761122"/>
            <a:ext cx="1923314" cy="276999"/>
            <a:chOff x="4631655" y="334521"/>
            <a:chExt cx="1923668" cy="277051"/>
          </a:xfrm>
        </p:grpSpPr>
        <p:cxnSp>
          <p:nvCxnSpPr>
            <p:cNvPr id="4" name="Straight Connector 3">
              <a:extLst>
                <a:ext uri="{FF2B5EF4-FFF2-40B4-BE49-F238E27FC236}">
                  <a16:creationId xmlns:a16="http://schemas.microsoft.com/office/drawing/2014/main" id="{EB750135-96D4-48DE-92B3-E08237BD5598}"/>
                </a:ext>
              </a:extLst>
            </p:cNvPr>
            <p:cNvCxnSpPr/>
            <p:nvPr/>
          </p:nvCxnSpPr>
          <p:spPr>
            <a:xfrm>
              <a:off x="4631655" y="468263"/>
              <a:ext cx="44498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42036B-0124-4FCC-B843-65E57CBECB65}"/>
                </a:ext>
              </a:extLst>
            </p:cNvPr>
            <p:cNvSpPr txBox="1"/>
            <p:nvPr/>
          </p:nvSpPr>
          <p:spPr>
            <a:xfrm>
              <a:off x="5145854" y="334521"/>
              <a:ext cx="1409469" cy="277051"/>
            </a:xfrm>
            <a:prstGeom prst="rect">
              <a:avLst/>
            </a:prstGeom>
            <a:noFill/>
          </p:spPr>
          <p:txBody>
            <a:bodyPr wrap="square" lIns="0" tIns="0" rIns="0" bIns="0" rtlCol="0">
              <a:spAutoFit/>
            </a:bodyPr>
            <a:lstStyle/>
            <a:p>
              <a:pPr>
                <a:spcBef>
                  <a:spcPts val="500"/>
                </a:spcBef>
                <a:spcAft>
                  <a:spcPts val="500"/>
                </a:spcAft>
                <a:buClr>
                  <a:schemeClr val="bg2"/>
                </a:buClr>
              </a:pPr>
              <a:r>
                <a:rPr lang="en-GB" sz="1800" dirty="0">
                  <a:latin typeface="Segoe UI Light" panose="020B0502040204020203" pitchFamily="34" charset="0"/>
                </a:rPr>
                <a:t>Increased</a:t>
              </a:r>
            </a:p>
          </p:txBody>
        </p:sp>
      </p:grpSp>
      <p:grpSp>
        <p:nvGrpSpPr>
          <p:cNvPr id="7" name="Group 6">
            <a:extLst>
              <a:ext uri="{FF2B5EF4-FFF2-40B4-BE49-F238E27FC236}">
                <a16:creationId xmlns:a16="http://schemas.microsoft.com/office/drawing/2014/main" id="{9EF008ED-C807-4E81-923D-CD4812B8E5D3}"/>
              </a:ext>
            </a:extLst>
          </p:cNvPr>
          <p:cNvGrpSpPr/>
          <p:nvPr/>
        </p:nvGrpSpPr>
        <p:grpSpPr>
          <a:xfrm>
            <a:off x="10895584" y="4270876"/>
            <a:ext cx="2231838" cy="276999"/>
            <a:chOff x="7038962" y="334521"/>
            <a:chExt cx="2232248" cy="277050"/>
          </a:xfrm>
        </p:grpSpPr>
        <p:cxnSp>
          <p:nvCxnSpPr>
            <p:cNvPr id="25" name="Straight Connector 24">
              <a:extLst>
                <a:ext uri="{FF2B5EF4-FFF2-40B4-BE49-F238E27FC236}">
                  <a16:creationId xmlns:a16="http://schemas.microsoft.com/office/drawing/2014/main" id="{F7EE32B7-FD4D-48E9-ACDD-69144DFCAA5F}"/>
                </a:ext>
              </a:extLst>
            </p:cNvPr>
            <p:cNvCxnSpPr/>
            <p:nvPr/>
          </p:nvCxnSpPr>
          <p:spPr>
            <a:xfrm>
              <a:off x="7038962" y="468263"/>
              <a:ext cx="4449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D58760-405E-4B33-8F10-3380787F49C8}"/>
                </a:ext>
              </a:extLst>
            </p:cNvPr>
            <p:cNvSpPr txBox="1"/>
            <p:nvPr/>
          </p:nvSpPr>
          <p:spPr>
            <a:xfrm>
              <a:off x="7553030" y="334521"/>
              <a:ext cx="1718180" cy="277050"/>
            </a:xfrm>
            <a:prstGeom prst="rect">
              <a:avLst/>
            </a:prstGeom>
            <a:noFill/>
          </p:spPr>
          <p:txBody>
            <a:bodyPr wrap="square" lIns="0" tIns="0" rIns="0" bIns="0" rtlCol="0">
              <a:spAutoFit/>
            </a:bodyPr>
            <a:lstStyle/>
            <a:p>
              <a:pPr>
                <a:spcBef>
                  <a:spcPts val="500"/>
                </a:spcBef>
                <a:spcAft>
                  <a:spcPts val="500"/>
                </a:spcAft>
                <a:buClr>
                  <a:schemeClr val="bg2"/>
                </a:buClr>
              </a:pPr>
              <a:r>
                <a:rPr lang="en-GB" sz="1800" dirty="0">
                  <a:latin typeface="Segoe UI Light" panose="020B0502040204020203" pitchFamily="34" charset="0"/>
                </a:rPr>
                <a:t>Remain the same</a:t>
              </a:r>
            </a:p>
          </p:txBody>
        </p:sp>
      </p:grpSp>
      <p:grpSp>
        <p:nvGrpSpPr>
          <p:cNvPr id="8" name="Group 7">
            <a:extLst>
              <a:ext uri="{FF2B5EF4-FFF2-40B4-BE49-F238E27FC236}">
                <a16:creationId xmlns:a16="http://schemas.microsoft.com/office/drawing/2014/main" id="{A69405BF-6FB3-4CBB-9F0E-21150B0CF669}"/>
              </a:ext>
            </a:extLst>
          </p:cNvPr>
          <p:cNvGrpSpPr/>
          <p:nvPr/>
        </p:nvGrpSpPr>
        <p:grpSpPr>
          <a:xfrm>
            <a:off x="10895453" y="3780633"/>
            <a:ext cx="1923053" cy="276999"/>
            <a:chOff x="9446269" y="334521"/>
            <a:chExt cx="1923406" cy="277051"/>
          </a:xfrm>
        </p:grpSpPr>
        <p:cxnSp>
          <p:nvCxnSpPr>
            <p:cNvPr id="26" name="Straight Connector 25">
              <a:extLst>
                <a:ext uri="{FF2B5EF4-FFF2-40B4-BE49-F238E27FC236}">
                  <a16:creationId xmlns:a16="http://schemas.microsoft.com/office/drawing/2014/main" id="{DDAAAE5B-7F65-437B-AB7C-0E8E0D3CAF10}"/>
                </a:ext>
              </a:extLst>
            </p:cNvPr>
            <p:cNvCxnSpPr/>
            <p:nvPr/>
          </p:nvCxnSpPr>
          <p:spPr>
            <a:xfrm>
              <a:off x="9446269" y="468263"/>
              <a:ext cx="4449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F2248A5-565D-4E9F-98D4-D362605EAA61}"/>
                </a:ext>
              </a:extLst>
            </p:cNvPr>
            <p:cNvSpPr txBox="1"/>
            <p:nvPr/>
          </p:nvSpPr>
          <p:spPr>
            <a:xfrm>
              <a:off x="9960207" y="334521"/>
              <a:ext cx="1409468" cy="277051"/>
            </a:xfrm>
            <a:prstGeom prst="rect">
              <a:avLst/>
            </a:prstGeom>
            <a:noFill/>
          </p:spPr>
          <p:txBody>
            <a:bodyPr wrap="square" lIns="0" tIns="0" rIns="0" bIns="0" rtlCol="0">
              <a:spAutoFit/>
            </a:bodyPr>
            <a:lstStyle/>
            <a:p>
              <a:pPr>
                <a:spcBef>
                  <a:spcPts val="500"/>
                </a:spcBef>
                <a:spcAft>
                  <a:spcPts val="500"/>
                </a:spcAft>
                <a:buClr>
                  <a:schemeClr val="bg2"/>
                </a:buClr>
              </a:pPr>
              <a:r>
                <a:rPr lang="en-GB" sz="1800" dirty="0">
                  <a:latin typeface="Segoe UI Light" panose="020B0502040204020203" pitchFamily="34" charset="0"/>
                </a:rPr>
                <a:t>Reduced</a:t>
              </a:r>
            </a:p>
          </p:txBody>
        </p:sp>
      </p:grpSp>
      <p:grpSp>
        <p:nvGrpSpPr>
          <p:cNvPr id="9" name="Group 8">
            <a:extLst>
              <a:ext uri="{FF2B5EF4-FFF2-40B4-BE49-F238E27FC236}">
                <a16:creationId xmlns:a16="http://schemas.microsoft.com/office/drawing/2014/main" id="{8672DE3B-17E2-4209-8147-9875854FEC0A}"/>
              </a:ext>
            </a:extLst>
          </p:cNvPr>
          <p:cNvGrpSpPr/>
          <p:nvPr/>
        </p:nvGrpSpPr>
        <p:grpSpPr>
          <a:xfrm>
            <a:off x="10895584" y="5251367"/>
            <a:ext cx="1922922" cy="276999"/>
            <a:chOff x="11853576" y="334521"/>
            <a:chExt cx="1923275" cy="277051"/>
          </a:xfrm>
        </p:grpSpPr>
        <p:cxnSp>
          <p:nvCxnSpPr>
            <p:cNvPr id="27" name="Straight Connector 26">
              <a:extLst>
                <a:ext uri="{FF2B5EF4-FFF2-40B4-BE49-F238E27FC236}">
                  <a16:creationId xmlns:a16="http://schemas.microsoft.com/office/drawing/2014/main" id="{012CED79-9958-44B0-BE91-78D618A1B186}"/>
                </a:ext>
              </a:extLst>
            </p:cNvPr>
            <p:cNvCxnSpPr/>
            <p:nvPr/>
          </p:nvCxnSpPr>
          <p:spPr>
            <a:xfrm>
              <a:off x="11853576" y="468263"/>
              <a:ext cx="44498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ACED3F0-9234-4913-8706-83E2B3A9A013}"/>
                </a:ext>
              </a:extLst>
            </p:cNvPr>
            <p:cNvSpPr txBox="1"/>
            <p:nvPr/>
          </p:nvSpPr>
          <p:spPr>
            <a:xfrm>
              <a:off x="12367382" y="334521"/>
              <a:ext cx="1409469" cy="277051"/>
            </a:xfrm>
            <a:prstGeom prst="rect">
              <a:avLst/>
            </a:prstGeom>
            <a:noFill/>
          </p:spPr>
          <p:txBody>
            <a:bodyPr wrap="square" lIns="0" tIns="0" rIns="0" bIns="0" rtlCol="0">
              <a:spAutoFit/>
            </a:bodyPr>
            <a:lstStyle/>
            <a:p>
              <a:pPr>
                <a:spcBef>
                  <a:spcPts val="500"/>
                </a:spcBef>
                <a:spcAft>
                  <a:spcPts val="500"/>
                </a:spcAft>
                <a:buClr>
                  <a:schemeClr val="bg2"/>
                </a:buClr>
              </a:pPr>
              <a:r>
                <a:rPr lang="en-GB" sz="1800" dirty="0">
                  <a:latin typeface="Segoe UI Light" panose="020B0502040204020203" pitchFamily="34" charset="0"/>
                </a:rPr>
                <a:t>Don’t know</a:t>
              </a:r>
            </a:p>
          </p:txBody>
        </p:sp>
      </p:grpSp>
      <p:sp>
        <p:nvSpPr>
          <p:cNvPr id="34" name="TextBox 33">
            <a:extLst>
              <a:ext uri="{FF2B5EF4-FFF2-40B4-BE49-F238E27FC236}">
                <a16:creationId xmlns:a16="http://schemas.microsoft.com/office/drawing/2014/main" id="{D53B195D-2FF9-4E6E-86D8-3DA539943337}"/>
              </a:ext>
            </a:extLst>
          </p:cNvPr>
          <p:cNvSpPr txBox="1"/>
          <p:nvPr/>
        </p:nvSpPr>
        <p:spPr>
          <a:xfrm rot="16200000">
            <a:off x="5394154" y="6044002"/>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W8 (Dec ‘18)</a:t>
            </a:r>
          </a:p>
        </p:txBody>
      </p:sp>
      <p:sp>
        <p:nvSpPr>
          <p:cNvPr id="35" name="TextBox 34">
            <a:extLst>
              <a:ext uri="{FF2B5EF4-FFF2-40B4-BE49-F238E27FC236}">
                <a16:creationId xmlns:a16="http://schemas.microsoft.com/office/drawing/2014/main" id="{50350E6B-31CF-4837-954E-CDE496F498A2}"/>
              </a:ext>
            </a:extLst>
          </p:cNvPr>
          <p:cNvSpPr txBox="1"/>
          <p:nvPr/>
        </p:nvSpPr>
        <p:spPr bwMode="white">
          <a:xfrm>
            <a:off x="546271" y="1737987"/>
            <a:ext cx="11703161" cy="585481"/>
          </a:xfrm>
          <a:prstGeom prst="rect">
            <a:avLst/>
          </a:prstGeom>
          <a:noFill/>
        </p:spPr>
        <p:txBody>
          <a:bodyPr wrap="square" lIns="0" tIns="0" rIns="0" bIns="0" rtlCol="0">
            <a:spAutoFit/>
          </a:bodyPr>
          <a:lstStyle/>
          <a:p>
            <a:pPr defTabSz="914205">
              <a:lnSpc>
                <a:spcPct val="110000"/>
              </a:lnSpc>
              <a:spcBef>
                <a:spcPts val="2400"/>
              </a:spcBef>
              <a:buClr>
                <a:schemeClr val="bg2"/>
              </a:buClr>
              <a:defRPr/>
            </a:pPr>
            <a:r>
              <a:rPr lang="en-GB" sz="1800" kern="0" dirty="0"/>
              <a:t>Q Do you think the number of immigrants coming to Britain nowadays should be increased a lot, increased a little, remain the same as it is, reduced a little, or reduced a lot?</a:t>
            </a:r>
          </a:p>
        </p:txBody>
      </p:sp>
      <p:sp>
        <p:nvSpPr>
          <p:cNvPr id="32" name="TextBox 31">
            <a:extLst>
              <a:ext uri="{FF2B5EF4-FFF2-40B4-BE49-F238E27FC236}">
                <a16:creationId xmlns:a16="http://schemas.microsoft.com/office/drawing/2014/main" id="{1F334791-2B02-4B14-A886-EB0ED5A2FBC0}"/>
              </a:ext>
            </a:extLst>
          </p:cNvPr>
          <p:cNvSpPr txBox="1"/>
          <p:nvPr/>
        </p:nvSpPr>
        <p:spPr>
          <a:xfrm rot="16200000">
            <a:off x="7050035" y="6034899"/>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W10 (Mar ‘20)</a:t>
            </a:r>
          </a:p>
        </p:txBody>
      </p:sp>
      <p:sp>
        <p:nvSpPr>
          <p:cNvPr id="33" name="TextBox 32">
            <a:extLst>
              <a:ext uri="{FF2B5EF4-FFF2-40B4-BE49-F238E27FC236}">
                <a16:creationId xmlns:a16="http://schemas.microsoft.com/office/drawing/2014/main" id="{1BDBBDF1-AAB5-498C-B4E6-3F03250627B5}"/>
              </a:ext>
            </a:extLst>
          </p:cNvPr>
          <p:cNvSpPr txBox="1"/>
          <p:nvPr/>
        </p:nvSpPr>
        <p:spPr>
          <a:xfrm rot="16200000">
            <a:off x="7913972" y="6049806"/>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W11 (Nov ‘20)</a:t>
            </a:r>
          </a:p>
        </p:txBody>
      </p:sp>
      <p:sp>
        <p:nvSpPr>
          <p:cNvPr id="38" name="Title 6">
            <a:extLst>
              <a:ext uri="{FF2B5EF4-FFF2-40B4-BE49-F238E27FC236}">
                <a16:creationId xmlns:a16="http://schemas.microsoft.com/office/drawing/2014/main" id="{738693E9-76C9-4059-AA42-7AB90FFF1AFA}"/>
              </a:ext>
            </a:extLst>
          </p:cNvPr>
          <p:cNvSpPr txBox="1">
            <a:spLocks/>
          </p:cNvSpPr>
          <p:nvPr/>
        </p:nvSpPr>
        <p:spPr>
          <a:xfrm>
            <a:off x="505142" y="345753"/>
            <a:ext cx="12478290" cy="77545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defTabSz="914205">
              <a:defRPr/>
            </a:pPr>
            <a:r>
              <a:rPr lang="en-GB" kern="0" dirty="0">
                <a:solidFill>
                  <a:sysClr val="windowText" lastClr="000000"/>
                </a:solidFill>
                <a:latin typeface="Arial"/>
              </a:rPr>
              <a:t>February 2022 shows the lowest proportion of people wanting to see immigration reduced in the series.</a:t>
            </a:r>
            <a:endParaRPr lang="en-GB" dirty="0">
              <a:solidFill>
                <a:sysClr val="windowText" lastClr="000000"/>
              </a:solidFill>
              <a:latin typeface="Arial"/>
            </a:endParaRPr>
          </a:p>
        </p:txBody>
      </p:sp>
      <p:sp>
        <p:nvSpPr>
          <p:cNvPr id="36" name="TextBox 35">
            <a:extLst>
              <a:ext uri="{FF2B5EF4-FFF2-40B4-BE49-F238E27FC236}">
                <a16:creationId xmlns:a16="http://schemas.microsoft.com/office/drawing/2014/main" id="{81181FE7-5019-45B6-AB5F-9D32C6A25730}"/>
              </a:ext>
            </a:extLst>
          </p:cNvPr>
          <p:cNvSpPr txBox="1"/>
          <p:nvPr/>
        </p:nvSpPr>
        <p:spPr>
          <a:xfrm rot="16200000">
            <a:off x="8787846" y="6053820"/>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W12 (Jul ‘21)</a:t>
            </a:r>
          </a:p>
        </p:txBody>
      </p:sp>
      <p:sp>
        <p:nvSpPr>
          <p:cNvPr id="37" name="TextBox 36">
            <a:extLst>
              <a:ext uri="{FF2B5EF4-FFF2-40B4-BE49-F238E27FC236}">
                <a16:creationId xmlns:a16="http://schemas.microsoft.com/office/drawing/2014/main" id="{022FAE5F-F45A-4B5A-ABB4-222D4E6A75C1}"/>
              </a:ext>
            </a:extLst>
          </p:cNvPr>
          <p:cNvSpPr txBox="1"/>
          <p:nvPr/>
        </p:nvSpPr>
        <p:spPr>
          <a:xfrm rot="16200000">
            <a:off x="8977339" y="6055958"/>
            <a:ext cx="1128844" cy="259794"/>
          </a:xfrm>
          <a:prstGeom prst="rect">
            <a:avLst/>
          </a:prstGeom>
          <a:noFill/>
        </p:spPr>
        <p:txBody>
          <a:bodyPr wrap="square" lIns="71986" tIns="35994" rIns="71986" bIns="35994" rtlCol="0">
            <a:spAutoFit/>
          </a:bodyPr>
          <a:lstStyle/>
          <a:p>
            <a:pPr algn="r">
              <a:lnSpc>
                <a:spcPct val="110000"/>
              </a:lnSpc>
              <a:spcBef>
                <a:spcPts val="2400"/>
              </a:spcBef>
              <a:buClr>
                <a:schemeClr val="bg2"/>
              </a:buClr>
            </a:pPr>
            <a:r>
              <a:rPr lang="en-GB" sz="1199" b="1" dirty="0">
                <a:latin typeface="Segoe UI Light" panose="020B0502040204020203" pitchFamily="34" charset="0"/>
              </a:rPr>
              <a:t>W13 (Feb 22)</a:t>
            </a:r>
          </a:p>
        </p:txBody>
      </p:sp>
    </p:spTree>
    <p:extLst>
      <p:ext uri="{BB962C8B-B14F-4D97-AF65-F5344CB8AC3E}">
        <p14:creationId xmlns:p14="http://schemas.microsoft.com/office/powerpoint/2010/main" val="2642741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
                                  </p:stCondLst>
                                  <p:childTnLst>
                                    <p:set>
                                      <p:cBhvr>
                                        <p:cTn id="6" dur="1" fill="hold">
                                          <p:stCondLst>
                                            <p:cond delay="0"/>
                                          </p:stCondLst>
                                        </p:cTn>
                                        <p:tgtEl>
                                          <p:spTgt spid="15">
                                            <p:graphicEl>
                                              <a:chart seriesIdx="-4" categoryIdx="0" bldStep="category"/>
                                            </p:graphicEl>
                                          </p:spTgt>
                                        </p:tgtEl>
                                        <p:attrNameLst>
                                          <p:attrName>style.visibility</p:attrName>
                                        </p:attrNameLst>
                                      </p:cBhvr>
                                      <p:to>
                                        <p:strVal val="visible"/>
                                      </p:to>
                                    </p:set>
                                  </p:childTnLst>
                                </p:cTn>
                              </p:par>
                            </p:childTnLst>
                          </p:cTn>
                        </p:par>
                        <p:par>
                          <p:cTn id="7" fill="hold">
                            <p:stCondLst>
                              <p:cond delay="30"/>
                            </p:stCondLst>
                            <p:childTnLst>
                              <p:par>
                                <p:cTn id="8" presetID="1" presetClass="entr" presetSubtype="0" fill="hold" grpId="0" nodeType="afterEffect">
                                  <p:stCondLst>
                                    <p:cond delay="30"/>
                                  </p:stCondLst>
                                  <p:childTnLst>
                                    <p:set>
                                      <p:cBhvr>
                                        <p:cTn id="9" dur="1" fill="hold">
                                          <p:stCondLst>
                                            <p:cond delay="0"/>
                                          </p:stCondLst>
                                        </p:cTn>
                                        <p:tgtEl>
                                          <p:spTgt spid="15">
                                            <p:graphicEl>
                                              <a:chart seriesIdx="-4" categoryIdx="1" bldStep="category"/>
                                            </p:graphicEl>
                                          </p:spTgt>
                                        </p:tgtEl>
                                        <p:attrNameLst>
                                          <p:attrName>style.visibility</p:attrName>
                                        </p:attrNameLst>
                                      </p:cBhvr>
                                      <p:to>
                                        <p:strVal val="visible"/>
                                      </p:to>
                                    </p:set>
                                  </p:childTnLst>
                                </p:cTn>
                              </p:par>
                            </p:childTnLst>
                          </p:cTn>
                        </p:par>
                        <p:par>
                          <p:cTn id="10" fill="hold">
                            <p:stCondLst>
                              <p:cond delay="60"/>
                            </p:stCondLst>
                            <p:childTnLst>
                              <p:par>
                                <p:cTn id="11" presetID="1" presetClass="entr" presetSubtype="0" fill="hold" grpId="0" nodeType="afterEffect">
                                  <p:stCondLst>
                                    <p:cond delay="30"/>
                                  </p:stCondLst>
                                  <p:childTnLst>
                                    <p:set>
                                      <p:cBhvr>
                                        <p:cTn id="12" dur="1" fill="hold">
                                          <p:stCondLst>
                                            <p:cond delay="0"/>
                                          </p:stCondLst>
                                        </p:cTn>
                                        <p:tgtEl>
                                          <p:spTgt spid="15">
                                            <p:graphicEl>
                                              <a:chart seriesIdx="-4" categoryIdx="2" bldStep="category"/>
                                            </p:graphicEl>
                                          </p:spTgt>
                                        </p:tgtEl>
                                        <p:attrNameLst>
                                          <p:attrName>style.visibility</p:attrName>
                                        </p:attrNameLst>
                                      </p:cBhvr>
                                      <p:to>
                                        <p:strVal val="visible"/>
                                      </p:to>
                                    </p:set>
                                  </p:childTnLst>
                                </p:cTn>
                              </p:par>
                            </p:childTnLst>
                          </p:cTn>
                        </p:par>
                        <p:par>
                          <p:cTn id="13" fill="hold">
                            <p:stCondLst>
                              <p:cond delay="90"/>
                            </p:stCondLst>
                            <p:childTnLst>
                              <p:par>
                                <p:cTn id="14" presetID="1" presetClass="entr" presetSubtype="0" fill="hold" grpId="0" nodeType="afterEffect">
                                  <p:stCondLst>
                                    <p:cond delay="30"/>
                                  </p:stCondLst>
                                  <p:childTnLst>
                                    <p:set>
                                      <p:cBhvr>
                                        <p:cTn id="15" dur="1" fill="hold">
                                          <p:stCondLst>
                                            <p:cond delay="0"/>
                                          </p:stCondLst>
                                        </p:cTn>
                                        <p:tgtEl>
                                          <p:spTgt spid="15">
                                            <p:graphicEl>
                                              <a:chart seriesIdx="-4" categoryIdx="3" bldStep="category"/>
                                            </p:graphicEl>
                                          </p:spTgt>
                                        </p:tgtEl>
                                        <p:attrNameLst>
                                          <p:attrName>style.visibility</p:attrName>
                                        </p:attrNameLst>
                                      </p:cBhvr>
                                      <p:to>
                                        <p:strVal val="visible"/>
                                      </p:to>
                                    </p:set>
                                  </p:childTnLst>
                                </p:cTn>
                              </p:par>
                            </p:childTnLst>
                          </p:cTn>
                        </p:par>
                        <p:par>
                          <p:cTn id="16" fill="hold">
                            <p:stCondLst>
                              <p:cond delay="120"/>
                            </p:stCondLst>
                            <p:childTnLst>
                              <p:par>
                                <p:cTn id="17" presetID="1" presetClass="entr" presetSubtype="0" fill="hold" grpId="0" nodeType="afterEffect">
                                  <p:stCondLst>
                                    <p:cond delay="30"/>
                                  </p:stCondLst>
                                  <p:childTnLst>
                                    <p:set>
                                      <p:cBhvr>
                                        <p:cTn id="18" dur="1" fill="hold">
                                          <p:stCondLst>
                                            <p:cond delay="0"/>
                                          </p:stCondLst>
                                        </p:cTn>
                                        <p:tgtEl>
                                          <p:spTgt spid="15">
                                            <p:graphicEl>
                                              <a:chart seriesIdx="-4" categoryIdx="4" bldStep="category"/>
                                            </p:graphicEl>
                                          </p:spTgt>
                                        </p:tgtEl>
                                        <p:attrNameLst>
                                          <p:attrName>style.visibility</p:attrName>
                                        </p:attrNameLst>
                                      </p:cBhvr>
                                      <p:to>
                                        <p:strVal val="visible"/>
                                      </p:to>
                                    </p:set>
                                  </p:childTnLst>
                                </p:cTn>
                              </p:par>
                            </p:childTnLst>
                          </p:cTn>
                        </p:par>
                        <p:par>
                          <p:cTn id="19" fill="hold">
                            <p:stCondLst>
                              <p:cond delay="150"/>
                            </p:stCondLst>
                            <p:childTnLst>
                              <p:par>
                                <p:cTn id="20" presetID="1" presetClass="entr" presetSubtype="0" fill="hold" grpId="0" nodeType="afterEffect">
                                  <p:stCondLst>
                                    <p:cond delay="30"/>
                                  </p:stCondLst>
                                  <p:childTnLst>
                                    <p:set>
                                      <p:cBhvr>
                                        <p:cTn id="21" dur="1" fill="hold">
                                          <p:stCondLst>
                                            <p:cond delay="0"/>
                                          </p:stCondLst>
                                        </p:cTn>
                                        <p:tgtEl>
                                          <p:spTgt spid="15">
                                            <p:graphicEl>
                                              <a:chart seriesIdx="-4" categoryIdx="5" bldStep="category"/>
                                            </p:graphicEl>
                                          </p:spTgt>
                                        </p:tgtEl>
                                        <p:attrNameLst>
                                          <p:attrName>style.visibility</p:attrName>
                                        </p:attrNameLst>
                                      </p:cBhvr>
                                      <p:to>
                                        <p:strVal val="visible"/>
                                      </p:to>
                                    </p:set>
                                  </p:childTnLst>
                                </p:cTn>
                              </p:par>
                            </p:childTnLst>
                          </p:cTn>
                        </p:par>
                        <p:par>
                          <p:cTn id="22" fill="hold">
                            <p:stCondLst>
                              <p:cond delay="180"/>
                            </p:stCondLst>
                            <p:childTnLst>
                              <p:par>
                                <p:cTn id="23" presetID="1" presetClass="entr" presetSubtype="0" fill="hold" grpId="0" nodeType="afterEffect">
                                  <p:stCondLst>
                                    <p:cond delay="30"/>
                                  </p:stCondLst>
                                  <p:childTnLst>
                                    <p:set>
                                      <p:cBhvr>
                                        <p:cTn id="24" dur="1" fill="hold">
                                          <p:stCondLst>
                                            <p:cond delay="0"/>
                                          </p:stCondLst>
                                        </p:cTn>
                                        <p:tgtEl>
                                          <p:spTgt spid="15">
                                            <p:graphicEl>
                                              <a:chart seriesIdx="-4" categoryIdx="6" bldStep="category"/>
                                            </p:graphicEl>
                                          </p:spTgt>
                                        </p:tgtEl>
                                        <p:attrNameLst>
                                          <p:attrName>style.visibility</p:attrName>
                                        </p:attrNameLst>
                                      </p:cBhvr>
                                      <p:to>
                                        <p:strVal val="visible"/>
                                      </p:to>
                                    </p:set>
                                  </p:childTnLst>
                                </p:cTn>
                              </p:par>
                            </p:childTnLst>
                          </p:cTn>
                        </p:par>
                        <p:par>
                          <p:cTn id="25" fill="hold">
                            <p:stCondLst>
                              <p:cond delay="210"/>
                            </p:stCondLst>
                            <p:childTnLst>
                              <p:par>
                                <p:cTn id="26" presetID="1" presetClass="entr" presetSubtype="0" fill="hold" grpId="0" nodeType="afterEffect">
                                  <p:stCondLst>
                                    <p:cond delay="30"/>
                                  </p:stCondLst>
                                  <p:childTnLst>
                                    <p:set>
                                      <p:cBhvr>
                                        <p:cTn id="27" dur="1" fill="hold">
                                          <p:stCondLst>
                                            <p:cond delay="0"/>
                                          </p:stCondLst>
                                        </p:cTn>
                                        <p:tgtEl>
                                          <p:spTgt spid="15">
                                            <p:graphicEl>
                                              <a:chart seriesIdx="-4" categoryIdx="7" bldStep="category"/>
                                            </p:graphicEl>
                                          </p:spTgt>
                                        </p:tgtEl>
                                        <p:attrNameLst>
                                          <p:attrName>style.visibility</p:attrName>
                                        </p:attrNameLst>
                                      </p:cBhvr>
                                      <p:to>
                                        <p:strVal val="visible"/>
                                      </p:to>
                                    </p:set>
                                  </p:childTnLst>
                                </p:cTn>
                              </p:par>
                            </p:childTnLst>
                          </p:cTn>
                        </p:par>
                        <p:par>
                          <p:cTn id="28" fill="hold">
                            <p:stCondLst>
                              <p:cond delay="240"/>
                            </p:stCondLst>
                            <p:childTnLst>
                              <p:par>
                                <p:cTn id="29" presetID="1" presetClass="entr" presetSubtype="0" fill="hold" grpId="0" nodeType="afterEffect">
                                  <p:stCondLst>
                                    <p:cond delay="30"/>
                                  </p:stCondLst>
                                  <p:childTnLst>
                                    <p:set>
                                      <p:cBhvr>
                                        <p:cTn id="30" dur="1" fill="hold">
                                          <p:stCondLst>
                                            <p:cond delay="0"/>
                                          </p:stCondLst>
                                        </p:cTn>
                                        <p:tgtEl>
                                          <p:spTgt spid="15">
                                            <p:graphicEl>
                                              <a:chart seriesIdx="-4" categoryIdx="8" bldStep="category"/>
                                            </p:graphicEl>
                                          </p:spTgt>
                                        </p:tgtEl>
                                        <p:attrNameLst>
                                          <p:attrName>style.visibility</p:attrName>
                                        </p:attrNameLst>
                                      </p:cBhvr>
                                      <p:to>
                                        <p:strVal val="visible"/>
                                      </p:to>
                                    </p:set>
                                  </p:childTnLst>
                                </p:cTn>
                              </p:par>
                            </p:childTnLst>
                          </p:cTn>
                        </p:par>
                        <p:par>
                          <p:cTn id="31" fill="hold">
                            <p:stCondLst>
                              <p:cond delay="270"/>
                            </p:stCondLst>
                            <p:childTnLst>
                              <p:par>
                                <p:cTn id="32" presetID="1" presetClass="entr" presetSubtype="0" fill="hold" grpId="0" nodeType="afterEffect">
                                  <p:stCondLst>
                                    <p:cond delay="30"/>
                                  </p:stCondLst>
                                  <p:childTnLst>
                                    <p:set>
                                      <p:cBhvr>
                                        <p:cTn id="33" dur="1" fill="hold">
                                          <p:stCondLst>
                                            <p:cond delay="0"/>
                                          </p:stCondLst>
                                        </p:cTn>
                                        <p:tgtEl>
                                          <p:spTgt spid="15">
                                            <p:graphicEl>
                                              <a:chart seriesIdx="-4" categoryIdx="9" bldStep="category"/>
                                            </p:graphicEl>
                                          </p:spTgt>
                                        </p:tgtEl>
                                        <p:attrNameLst>
                                          <p:attrName>style.visibility</p:attrName>
                                        </p:attrNameLst>
                                      </p:cBhvr>
                                      <p:to>
                                        <p:strVal val="visible"/>
                                      </p:to>
                                    </p:set>
                                  </p:childTnLst>
                                </p:cTn>
                              </p:par>
                            </p:childTnLst>
                          </p:cTn>
                        </p:par>
                        <p:par>
                          <p:cTn id="34" fill="hold">
                            <p:stCondLst>
                              <p:cond delay="300"/>
                            </p:stCondLst>
                            <p:childTnLst>
                              <p:par>
                                <p:cTn id="35" presetID="1" presetClass="entr" presetSubtype="0" fill="hold" grpId="0" nodeType="afterEffect">
                                  <p:stCondLst>
                                    <p:cond delay="30"/>
                                  </p:stCondLst>
                                  <p:childTnLst>
                                    <p:set>
                                      <p:cBhvr>
                                        <p:cTn id="36" dur="1" fill="hold">
                                          <p:stCondLst>
                                            <p:cond delay="0"/>
                                          </p:stCondLst>
                                        </p:cTn>
                                        <p:tgtEl>
                                          <p:spTgt spid="15">
                                            <p:graphicEl>
                                              <a:chart seriesIdx="-4" categoryIdx="10" bldStep="category"/>
                                            </p:graphicEl>
                                          </p:spTgt>
                                        </p:tgtEl>
                                        <p:attrNameLst>
                                          <p:attrName>style.visibility</p:attrName>
                                        </p:attrNameLst>
                                      </p:cBhvr>
                                      <p:to>
                                        <p:strVal val="visible"/>
                                      </p:to>
                                    </p:set>
                                  </p:childTnLst>
                                </p:cTn>
                              </p:par>
                            </p:childTnLst>
                          </p:cTn>
                        </p:par>
                        <p:par>
                          <p:cTn id="37" fill="hold">
                            <p:stCondLst>
                              <p:cond delay="330"/>
                            </p:stCondLst>
                            <p:childTnLst>
                              <p:par>
                                <p:cTn id="38" presetID="1" presetClass="entr" presetSubtype="0" fill="hold" grpId="0" nodeType="afterEffect">
                                  <p:stCondLst>
                                    <p:cond delay="30"/>
                                  </p:stCondLst>
                                  <p:childTnLst>
                                    <p:set>
                                      <p:cBhvr>
                                        <p:cTn id="39" dur="1" fill="hold">
                                          <p:stCondLst>
                                            <p:cond delay="0"/>
                                          </p:stCondLst>
                                        </p:cTn>
                                        <p:tgtEl>
                                          <p:spTgt spid="15">
                                            <p:graphicEl>
                                              <a:chart seriesIdx="-4" categoryIdx="11" bldStep="category"/>
                                            </p:graphicEl>
                                          </p:spTgt>
                                        </p:tgtEl>
                                        <p:attrNameLst>
                                          <p:attrName>style.visibility</p:attrName>
                                        </p:attrNameLst>
                                      </p:cBhvr>
                                      <p:to>
                                        <p:strVal val="visible"/>
                                      </p:to>
                                    </p:set>
                                  </p:childTnLst>
                                </p:cTn>
                              </p:par>
                            </p:childTnLst>
                          </p:cTn>
                        </p:par>
                        <p:par>
                          <p:cTn id="40" fill="hold">
                            <p:stCondLst>
                              <p:cond delay="360"/>
                            </p:stCondLst>
                            <p:childTnLst>
                              <p:par>
                                <p:cTn id="41" presetID="1" presetClass="entr" presetSubtype="0" fill="hold" grpId="0" nodeType="afterEffect">
                                  <p:stCondLst>
                                    <p:cond delay="30"/>
                                  </p:stCondLst>
                                  <p:childTnLst>
                                    <p:set>
                                      <p:cBhvr>
                                        <p:cTn id="42" dur="1" fill="hold">
                                          <p:stCondLst>
                                            <p:cond delay="0"/>
                                          </p:stCondLst>
                                        </p:cTn>
                                        <p:tgtEl>
                                          <p:spTgt spid="15">
                                            <p:graphicEl>
                                              <a:chart seriesIdx="-4" categoryIdx="12" bldStep="category"/>
                                            </p:graphicEl>
                                          </p:spTgt>
                                        </p:tgtEl>
                                        <p:attrNameLst>
                                          <p:attrName>style.visibility</p:attrName>
                                        </p:attrNameLst>
                                      </p:cBhvr>
                                      <p:to>
                                        <p:strVal val="visible"/>
                                      </p:to>
                                    </p:set>
                                  </p:childTnLst>
                                </p:cTn>
                              </p:par>
                            </p:childTnLst>
                          </p:cTn>
                        </p:par>
                        <p:par>
                          <p:cTn id="43" fill="hold">
                            <p:stCondLst>
                              <p:cond delay="390"/>
                            </p:stCondLst>
                            <p:childTnLst>
                              <p:par>
                                <p:cTn id="44" presetID="1" presetClass="entr" presetSubtype="0" fill="hold" grpId="0" nodeType="afterEffect">
                                  <p:stCondLst>
                                    <p:cond delay="30"/>
                                  </p:stCondLst>
                                  <p:childTnLst>
                                    <p:set>
                                      <p:cBhvr>
                                        <p:cTn id="45" dur="1" fill="hold">
                                          <p:stCondLst>
                                            <p:cond delay="0"/>
                                          </p:stCondLst>
                                        </p:cTn>
                                        <p:tgtEl>
                                          <p:spTgt spid="15">
                                            <p:graphicEl>
                                              <a:chart seriesIdx="-4" categoryIdx="13" bldStep="category"/>
                                            </p:graphicEl>
                                          </p:spTgt>
                                        </p:tgtEl>
                                        <p:attrNameLst>
                                          <p:attrName>style.visibility</p:attrName>
                                        </p:attrNameLst>
                                      </p:cBhvr>
                                      <p:to>
                                        <p:strVal val="visible"/>
                                      </p:to>
                                    </p:set>
                                  </p:childTnLst>
                                </p:cTn>
                              </p:par>
                            </p:childTnLst>
                          </p:cTn>
                        </p:par>
                        <p:par>
                          <p:cTn id="46" fill="hold">
                            <p:stCondLst>
                              <p:cond delay="420"/>
                            </p:stCondLst>
                            <p:childTnLst>
                              <p:par>
                                <p:cTn id="47" presetID="1" presetClass="entr" presetSubtype="0" fill="hold" grpId="0" nodeType="afterEffect">
                                  <p:stCondLst>
                                    <p:cond delay="30"/>
                                  </p:stCondLst>
                                  <p:childTnLst>
                                    <p:set>
                                      <p:cBhvr>
                                        <p:cTn id="48" dur="1" fill="hold">
                                          <p:stCondLst>
                                            <p:cond delay="0"/>
                                          </p:stCondLst>
                                        </p:cTn>
                                        <p:tgtEl>
                                          <p:spTgt spid="15">
                                            <p:graphicEl>
                                              <a:chart seriesIdx="-4" categoryIdx="14" bldStep="category"/>
                                            </p:graphicEl>
                                          </p:spTgt>
                                        </p:tgtEl>
                                        <p:attrNameLst>
                                          <p:attrName>style.visibility</p:attrName>
                                        </p:attrNameLst>
                                      </p:cBhvr>
                                      <p:to>
                                        <p:strVal val="visible"/>
                                      </p:to>
                                    </p:set>
                                  </p:childTnLst>
                                </p:cTn>
                              </p:par>
                            </p:childTnLst>
                          </p:cTn>
                        </p:par>
                        <p:par>
                          <p:cTn id="49" fill="hold">
                            <p:stCondLst>
                              <p:cond delay="450"/>
                            </p:stCondLst>
                            <p:childTnLst>
                              <p:par>
                                <p:cTn id="50" presetID="1" presetClass="entr" presetSubtype="0" fill="hold" grpId="0" nodeType="afterEffect">
                                  <p:stCondLst>
                                    <p:cond delay="30"/>
                                  </p:stCondLst>
                                  <p:childTnLst>
                                    <p:set>
                                      <p:cBhvr>
                                        <p:cTn id="51" dur="1" fill="hold">
                                          <p:stCondLst>
                                            <p:cond delay="0"/>
                                          </p:stCondLst>
                                        </p:cTn>
                                        <p:tgtEl>
                                          <p:spTgt spid="15">
                                            <p:graphicEl>
                                              <a:chart seriesIdx="-4" categoryIdx="15" bldStep="category"/>
                                            </p:graphicEl>
                                          </p:spTgt>
                                        </p:tgtEl>
                                        <p:attrNameLst>
                                          <p:attrName>style.visibility</p:attrName>
                                        </p:attrNameLst>
                                      </p:cBhvr>
                                      <p:to>
                                        <p:strVal val="visible"/>
                                      </p:to>
                                    </p:set>
                                  </p:childTnLst>
                                </p:cTn>
                              </p:par>
                            </p:childTnLst>
                          </p:cTn>
                        </p:par>
                        <p:par>
                          <p:cTn id="52" fill="hold">
                            <p:stCondLst>
                              <p:cond delay="480"/>
                            </p:stCondLst>
                            <p:childTnLst>
                              <p:par>
                                <p:cTn id="53" presetID="1" presetClass="entr" presetSubtype="0" fill="hold" grpId="0" nodeType="afterEffect">
                                  <p:stCondLst>
                                    <p:cond delay="30"/>
                                  </p:stCondLst>
                                  <p:childTnLst>
                                    <p:set>
                                      <p:cBhvr>
                                        <p:cTn id="54" dur="1" fill="hold">
                                          <p:stCondLst>
                                            <p:cond delay="0"/>
                                          </p:stCondLst>
                                        </p:cTn>
                                        <p:tgtEl>
                                          <p:spTgt spid="15">
                                            <p:graphicEl>
                                              <a:chart seriesIdx="-4" categoryIdx="16" bldStep="category"/>
                                            </p:graphicEl>
                                          </p:spTgt>
                                        </p:tgtEl>
                                        <p:attrNameLst>
                                          <p:attrName>style.visibility</p:attrName>
                                        </p:attrNameLst>
                                      </p:cBhvr>
                                      <p:to>
                                        <p:strVal val="visible"/>
                                      </p:to>
                                    </p:set>
                                  </p:childTnLst>
                                </p:cTn>
                              </p:par>
                            </p:childTnLst>
                          </p:cTn>
                        </p:par>
                        <p:par>
                          <p:cTn id="55" fill="hold">
                            <p:stCondLst>
                              <p:cond delay="510"/>
                            </p:stCondLst>
                            <p:childTnLst>
                              <p:par>
                                <p:cTn id="56" presetID="1" presetClass="entr" presetSubtype="0" fill="hold" grpId="0" nodeType="afterEffect">
                                  <p:stCondLst>
                                    <p:cond delay="30"/>
                                  </p:stCondLst>
                                  <p:childTnLst>
                                    <p:set>
                                      <p:cBhvr>
                                        <p:cTn id="57" dur="1" fill="hold">
                                          <p:stCondLst>
                                            <p:cond delay="0"/>
                                          </p:stCondLst>
                                        </p:cTn>
                                        <p:tgtEl>
                                          <p:spTgt spid="15">
                                            <p:graphicEl>
                                              <a:chart seriesIdx="-4" categoryIdx="17" bldStep="category"/>
                                            </p:graphicEl>
                                          </p:spTgt>
                                        </p:tgtEl>
                                        <p:attrNameLst>
                                          <p:attrName>style.visibility</p:attrName>
                                        </p:attrNameLst>
                                      </p:cBhvr>
                                      <p:to>
                                        <p:strVal val="visible"/>
                                      </p:to>
                                    </p:set>
                                  </p:childTnLst>
                                </p:cTn>
                              </p:par>
                            </p:childTnLst>
                          </p:cTn>
                        </p:par>
                        <p:par>
                          <p:cTn id="58" fill="hold">
                            <p:stCondLst>
                              <p:cond delay="540"/>
                            </p:stCondLst>
                            <p:childTnLst>
                              <p:par>
                                <p:cTn id="59" presetID="1" presetClass="entr" presetSubtype="0" fill="hold" grpId="0" nodeType="afterEffect">
                                  <p:stCondLst>
                                    <p:cond delay="30"/>
                                  </p:stCondLst>
                                  <p:childTnLst>
                                    <p:set>
                                      <p:cBhvr>
                                        <p:cTn id="60" dur="1" fill="hold">
                                          <p:stCondLst>
                                            <p:cond delay="0"/>
                                          </p:stCondLst>
                                        </p:cTn>
                                        <p:tgtEl>
                                          <p:spTgt spid="15">
                                            <p:graphicEl>
                                              <a:chart seriesIdx="-4" categoryIdx="18" bldStep="category"/>
                                            </p:graphicEl>
                                          </p:spTgt>
                                        </p:tgtEl>
                                        <p:attrNameLst>
                                          <p:attrName>style.visibility</p:attrName>
                                        </p:attrNameLst>
                                      </p:cBhvr>
                                      <p:to>
                                        <p:strVal val="visible"/>
                                      </p:to>
                                    </p:set>
                                  </p:childTnLst>
                                </p:cTn>
                              </p:par>
                            </p:childTnLst>
                          </p:cTn>
                        </p:par>
                        <p:par>
                          <p:cTn id="61" fill="hold">
                            <p:stCondLst>
                              <p:cond delay="570"/>
                            </p:stCondLst>
                            <p:childTnLst>
                              <p:par>
                                <p:cTn id="62" presetID="1" presetClass="entr" presetSubtype="0" fill="hold" grpId="0" nodeType="afterEffect">
                                  <p:stCondLst>
                                    <p:cond delay="30"/>
                                  </p:stCondLst>
                                  <p:childTnLst>
                                    <p:set>
                                      <p:cBhvr>
                                        <p:cTn id="63" dur="1" fill="hold">
                                          <p:stCondLst>
                                            <p:cond delay="0"/>
                                          </p:stCondLst>
                                        </p:cTn>
                                        <p:tgtEl>
                                          <p:spTgt spid="15">
                                            <p:graphicEl>
                                              <a:chart seriesIdx="-4" categoryIdx="19" bldStep="category"/>
                                            </p:graphicEl>
                                          </p:spTgt>
                                        </p:tgtEl>
                                        <p:attrNameLst>
                                          <p:attrName>style.visibility</p:attrName>
                                        </p:attrNameLst>
                                      </p:cBhvr>
                                      <p:to>
                                        <p:strVal val="visible"/>
                                      </p:to>
                                    </p:set>
                                  </p:childTnLst>
                                </p:cTn>
                              </p:par>
                            </p:childTnLst>
                          </p:cTn>
                        </p:par>
                        <p:par>
                          <p:cTn id="64" fill="hold">
                            <p:stCondLst>
                              <p:cond delay="600"/>
                            </p:stCondLst>
                            <p:childTnLst>
                              <p:par>
                                <p:cTn id="65" presetID="1" presetClass="entr" presetSubtype="0" fill="hold" grpId="0" nodeType="afterEffect">
                                  <p:stCondLst>
                                    <p:cond delay="30"/>
                                  </p:stCondLst>
                                  <p:childTnLst>
                                    <p:set>
                                      <p:cBhvr>
                                        <p:cTn id="66" dur="1" fill="hold">
                                          <p:stCondLst>
                                            <p:cond delay="0"/>
                                          </p:stCondLst>
                                        </p:cTn>
                                        <p:tgtEl>
                                          <p:spTgt spid="15">
                                            <p:graphicEl>
                                              <a:chart seriesIdx="-4" categoryIdx="20" bldStep="category"/>
                                            </p:graphicEl>
                                          </p:spTgt>
                                        </p:tgtEl>
                                        <p:attrNameLst>
                                          <p:attrName>style.visibility</p:attrName>
                                        </p:attrNameLst>
                                      </p:cBhvr>
                                      <p:to>
                                        <p:strVal val="visible"/>
                                      </p:to>
                                    </p:set>
                                  </p:childTnLst>
                                </p:cTn>
                              </p:par>
                            </p:childTnLst>
                          </p:cTn>
                        </p:par>
                        <p:par>
                          <p:cTn id="67" fill="hold">
                            <p:stCondLst>
                              <p:cond delay="630"/>
                            </p:stCondLst>
                            <p:childTnLst>
                              <p:par>
                                <p:cTn id="68" presetID="1" presetClass="entr" presetSubtype="0" fill="hold" grpId="0" nodeType="afterEffect">
                                  <p:stCondLst>
                                    <p:cond delay="30"/>
                                  </p:stCondLst>
                                  <p:childTnLst>
                                    <p:set>
                                      <p:cBhvr>
                                        <p:cTn id="69" dur="1" fill="hold">
                                          <p:stCondLst>
                                            <p:cond delay="0"/>
                                          </p:stCondLst>
                                        </p:cTn>
                                        <p:tgtEl>
                                          <p:spTgt spid="15">
                                            <p:graphicEl>
                                              <a:chart seriesIdx="-4" categoryIdx="21" bldStep="category"/>
                                            </p:graphicEl>
                                          </p:spTgt>
                                        </p:tgtEl>
                                        <p:attrNameLst>
                                          <p:attrName>style.visibility</p:attrName>
                                        </p:attrNameLst>
                                      </p:cBhvr>
                                      <p:to>
                                        <p:strVal val="visible"/>
                                      </p:to>
                                    </p:set>
                                  </p:childTnLst>
                                </p:cTn>
                              </p:par>
                            </p:childTnLst>
                          </p:cTn>
                        </p:par>
                        <p:par>
                          <p:cTn id="70" fill="hold">
                            <p:stCondLst>
                              <p:cond delay="660"/>
                            </p:stCondLst>
                            <p:childTnLst>
                              <p:par>
                                <p:cTn id="71" presetID="1" presetClass="entr" presetSubtype="0" fill="hold" grpId="0" nodeType="afterEffect">
                                  <p:stCondLst>
                                    <p:cond delay="30"/>
                                  </p:stCondLst>
                                  <p:childTnLst>
                                    <p:set>
                                      <p:cBhvr>
                                        <p:cTn id="72" dur="1" fill="hold">
                                          <p:stCondLst>
                                            <p:cond delay="0"/>
                                          </p:stCondLst>
                                        </p:cTn>
                                        <p:tgtEl>
                                          <p:spTgt spid="15">
                                            <p:graphicEl>
                                              <a:chart seriesIdx="-4" categoryIdx="22" bldStep="category"/>
                                            </p:graphicEl>
                                          </p:spTgt>
                                        </p:tgtEl>
                                        <p:attrNameLst>
                                          <p:attrName>style.visibility</p:attrName>
                                        </p:attrNameLst>
                                      </p:cBhvr>
                                      <p:to>
                                        <p:strVal val="visible"/>
                                      </p:to>
                                    </p:set>
                                  </p:childTnLst>
                                </p:cTn>
                              </p:par>
                            </p:childTnLst>
                          </p:cTn>
                        </p:par>
                        <p:par>
                          <p:cTn id="73" fill="hold">
                            <p:stCondLst>
                              <p:cond delay="690"/>
                            </p:stCondLst>
                            <p:childTnLst>
                              <p:par>
                                <p:cTn id="74" presetID="1" presetClass="entr" presetSubtype="0" fill="hold" grpId="0" nodeType="afterEffect">
                                  <p:stCondLst>
                                    <p:cond delay="30"/>
                                  </p:stCondLst>
                                  <p:childTnLst>
                                    <p:set>
                                      <p:cBhvr>
                                        <p:cTn id="75" dur="1" fill="hold">
                                          <p:stCondLst>
                                            <p:cond delay="0"/>
                                          </p:stCondLst>
                                        </p:cTn>
                                        <p:tgtEl>
                                          <p:spTgt spid="15">
                                            <p:graphicEl>
                                              <a:chart seriesIdx="-4" categoryIdx="23" bldStep="category"/>
                                            </p:graphicEl>
                                          </p:spTgt>
                                        </p:tgtEl>
                                        <p:attrNameLst>
                                          <p:attrName>style.visibility</p:attrName>
                                        </p:attrNameLst>
                                      </p:cBhvr>
                                      <p:to>
                                        <p:strVal val="visible"/>
                                      </p:to>
                                    </p:set>
                                  </p:childTnLst>
                                </p:cTn>
                              </p:par>
                            </p:childTnLst>
                          </p:cTn>
                        </p:par>
                        <p:par>
                          <p:cTn id="76" fill="hold">
                            <p:stCondLst>
                              <p:cond delay="720"/>
                            </p:stCondLst>
                            <p:childTnLst>
                              <p:par>
                                <p:cTn id="77" presetID="1" presetClass="entr" presetSubtype="0" fill="hold" grpId="0" nodeType="afterEffect">
                                  <p:stCondLst>
                                    <p:cond delay="30"/>
                                  </p:stCondLst>
                                  <p:childTnLst>
                                    <p:set>
                                      <p:cBhvr>
                                        <p:cTn id="78" dur="1" fill="hold">
                                          <p:stCondLst>
                                            <p:cond delay="0"/>
                                          </p:stCondLst>
                                        </p:cTn>
                                        <p:tgtEl>
                                          <p:spTgt spid="15">
                                            <p:graphicEl>
                                              <a:chart seriesIdx="-4" categoryIdx="24" bldStep="category"/>
                                            </p:graphicEl>
                                          </p:spTgt>
                                        </p:tgtEl>
                                        <p:attrNameLst>
                                          <p:attrName>style.visibility</p:attrName>
                                        </p:attrNameLst>
                                      </p:cBhvr>
                                      <p:to>
                                        <p:strVal val="visible"/>
                                      </p:to>
                                    </p:set>
                                  </p:childTnLst>
                                </p:cTn>
                              </p:par>
                            </p:childTnLst>
                          </p:cTn>
                        </p:par>
                        <p:par>
                          <p:cTn id="79" fill="hold">
                            <p:stCondLst>
                              <p:cond delay="750"/>
                            </p:stCondLst>
                            <p:childTnLst>
                              <p:par>
                                <p:cTn id="80" presetID="1" presetClass="entr" presetSubtype="0" fill="hold" grpId="0" nodeType="afterEffect">
                                  <p:stCondLst>
                                    <p:cond delay="30"/>
                                  </p:stCondLst>
                                  <p:childTnLst>
                                    <p:set>
                                      <p:cBhvr>
                                        <p:cTn id="81" dur="1" fill="hold">
                                          <p:stCondLst>
                                            <p:cond delay="0"/>
                                          </p:stCondLst>
                                        </p:cTn>
                                        <p:tgtEl>
                                          <p:spTgt spid="15">
                                            <p:graphicEl>
                                              <a:chart seriesIdx="-4" categoryIdx="25" bldStep="category"/>
                                            </p:graphicEl>
                                          </p:spTgt>
                                        </p:tgtEl>
                                        <p:attrNameLst>
                                          <p:attrName>style.visibility</p:attrName>
                                        </p:attrNameLst>
                                      </p:cBhvr>
                                      <p:to>
                                        <p:strVal val="visible"/>
                                      </p:to>
                                    </p:set>
                                  </p:childTnLst>
                                </p:cTn>
                              </p:par>
                            </p:childTnLst>
                          </p:cTn>
                        </p:par>
                        <p:par>
                          <p:cTn id="82" fill="hold">
                            <p:stCondLst>
                              <p:cond delay="780"/>
                            </p:stCondLst>
                            <p:childTnLst>
                              <p:par>
                                <p:cTn id="83" presetID="1" presetClass="entr" presetSubtype="0" fill="hold" grpId="0" nodeType="afterEffect">
                                  <p:stCondLst>
                                    <p:cond delay="30"/>
                                  </p:stCondLst>
                                  <p:childTnLst>
                                    <p:set>
                                      <p:cBhvr>
                                        <p:cTn id="84" dur="1" fill="hold">
                                          <p:stCondLst>
                                            <p:cond delay="0"/>
                                          </p:stCondLst>
                                        </p:cTn>
                                        <p:tgtEl>
                                          <p:spTgt spid="15">
                                            <p:graphicEl>
                                              <a:chart seriesIdx="-4" categoryIdx="26" bldStep="category"/>
                                            </p:graphicEl>
                                          </p:spTgt>
                                        </p:tgtEl>
                                        <p:attrNameLst>
                                          <p:attrName>style.visibility</p:attrName>
                                        </p:attrNameLst>
                                      </p:cBhvr>
                                      <p:to>
                                        <p:strVal val="visible"/>
                                      </p:to>
                                    </p:set>
                                  </p:childTnLst>
                                </p:cTn>
                              </p:par>
                            </p:childTnLst>
                          </p:cTn>
                        </p:par>
                        <p:par>
                          <p:cTn id="85" fill="hold">
                            <p:stCondLst>
                              <p:cond delay="810"/>
                            </p:stCondLst>
                            <p:childTnLst>
                              <p:par>
                                <p:cTn id="86" presetID="1" presetClass="entr" presetSubtype="0" fill="hold" grpId="0" nodeType="afterEffect">
                                  <p:stCondLst>
                                    <p:cond delay="30"/>
                                  </p:stCondLst>
                                  <p:childTnLst>
                                    <p:set>
                                      <p:cBhvr>
                                        <p:cTn id="87" dur="1" fill="hold">
                                          <p:stCondLst>
                                            <p:cond delay="0"/>
                                          </p:stCondLst>
                                        </p:cTn>
                                        <p:tgtEl>
                                          <p:spTgt spid="15">
                                            <p:graphicEl>
                                              <a:chart seriesIdx="-4" categoryIdx="27" bldStep="category"/>
                                            </p:graphicEl>
                                          </p:spTgt>
                                        </p:tgtEl>
                                        <p:attrNameLst>
                                          <p:attrName>style.visibility</p:attrName>
                                        </p:attrNameLst>
                                      </p:cBhvr>
                                      <p:to>
                                        <p:strVal val="visible"/>
                                      </p:to>
                                    </p:set>
                                  </p:childTnLst>
                                </p:cTn>
                              </p:par>
                            </p:childTnLst>
                          </p:cTn>
                        </p:par>
                        <p:par>
                          <p:cTn id="88" fill="hold">
                            <p:stCondLst>
                              <p:cond delay="840"/>
                            </p:stCondLst>
                            <p:childTnLst>
                              <p:par>
                                <p:cTn id="89" presetID="1" presetClass="entr" presetSubtype="0" fill="hold" grpId="0" nodeType="afterEffect">
                                  <p:stCondLst>
                                    <p:cond delay="30"/>
                                  </p:stCondLst>
                                  <p:childTnLst>
                                    <p:set>
                                      <p:cBhvr>
                                        <p:cTn id="90" dur="1" fill="hold">
                                          <p:stCondLst>
                                            <p:cond delay="0"/>
                                          </p:stCondLst>
                                        </p:cTn>
                                        <p:tgtEl>
                                          <p:spTgt spid="15">
                                            <p:graphicEl>
                                              <a:chart seriesIdx="-4" categoryIdx="28" bldStep="category"/>
                                            </p:graphicEl>
                                          </p:spTgt>
                                        </p:tgtEl>
                                        <p:attrNameLst>
                                          <p:attrName>style.visibility</p:attrName>
                                        </p:attrNameLst>
                                      </p:cBhvr>
                                      <p:to>
                                        <p:strVal val="visible"/>
                                      </p:to>
                                    </p:set>
                                  </p:childTnLst>
                                </p:cTn>
                              </p:par>
                            </p:childTnLst>
                          </p:cTn>
                        </p:par>
                        <p:par>
                          <p:cTn id="91" fill="hold">
                            <p:stCondLst>
                              <p:cond delay="870"/>
                            </p:stCondLst>
                            <p:childTnLst>
                              <p:par>
                                <p:cTn id="92" presetID="1" presetClass="entr" presetSubtype="0" fill="hold" grpId="0" nodeType="afterEffect">
                                  <p:stCondLst>
                                    <p:cond delay="30"/>
                                  </p:stCondLst>
                                  <p:childTnLst>
                                    <p:set>
                                      <p:cBhvr>
                                        <p:cTn id="93" dur="1" fill="hold">
                                          <p:stCondLst>
                                            <p:cond delay="0"/>
                                          </p:stCondLst>
                                        </p:cTn>
                                        <p:tgtEl>
                                          <p:spTgt spid="15">
                                            <p:graphicEl>
                                              <a:chart seriesIdx="-4" categoryIdx="29" bldStep="category"/>
                                            </p:graphicEl>
                                          </p:spTgt>
                                        </p:tgtEl>
                                        <p:attrNameLst>
                                          <p:attrName>style.visibility</p:attrName>
                                        </p:attrNameLst>
                                      </p:cBhvr>
                                      <p:to>
                                        <p:strVal val="visible"/>
                                      </p:to>
                                    </p:set>
                                  </p:childTnLst>
                                </p:cTn>
                              </p:par>
                            </p:childTnLst>
                          </p:cTn>
                        </p:par>
                        <p:par>
                          <p:cTn id="94" fill="hold">
                            <p:stCondLst>
                              <p:cond delay="900"/>
                            </p:stCondLst>
                            <p:childTnLst>
                              <p:par>
                                <p:cTn id="95" presetID="1" presetClass="entr" presetSubtype="0" fill="hold" grpId="0" nodeType="afterEffect">
                                  <p:stCondLst>
                                    <p:cond delay="30"/>
                                  </p:stCondLst>
                                  <p:childTnLst>
                                    <p:set>
                                      <p:cBhvr>
                                        <p:cTn id="96" dur="1" fill="hold">
                                          <p:stCondLst>
                                            <p:cond delay="0"/>
                                          </p:stCondLst>
                                        </p:cTn>
                                        <p:tgtEl>
                                          <p:spTgt spid="15">
                                            <p:graphicEl>
                                              <a:chart seriesIdx="-4" categoryIdx="30" bldStep="category"/>
                                            </p:graphicEl>
                                          </p:spTgt>
                                        </p:tgtEl>
                                        <p:attrNameLst>
                                          <p:attrName>style.visibility</p:attrName>
                                        </p:attrNameLst>
                                      </p:cBhvr>
                                      <p:to>
                                        <p:strVal val="visible"/>
                                      </p:to>
                                    </p:set>
                                  </p:childTnLst>
                                </p:cTn>
                              </p:par>
                            </p:childTnLst>
                          </p:cTn>
                        </p:par>
                        <p:par>
                          <p:cTn id="97" fill="hold">
                            <p:stCondLst>
                              <p:cond delay="930"/>
                            </p:stCondLst>
                            <p:childTnLst>
                              <p:par>
                                <p:cTn id="98" presetID="1" presetClass="entr" presetSubtype="0" fill="hold" grpId="0" nodeType="afterEffect">
                                  <p:stCondLst>
                                    <p:cond delay="30"/>
                                  </p:stCondLst>
                                  <p:childTnLst>
                                    <p:set>
                                      <p:cBhvr>
                                        <p:cTn id="99" dur="1" fill="hold">
                                          <p:stCondLst>
                                            <p:cond delay="0"/>
                                          </p:stCondLst>
                                        </p:cTn>
                                        <p:tgtEl>
                                          <p:spTgt spid="15">
                                            <p:graphicEl>
                                              <a:chart seriesIdx="-4" categoryIdx="31" bldStep="category"/>
                                            </p:graphicEl>
                                          </p:spTgt>
                                        </p:tgtEl>
                                        <p:attrNameLst>
                                          <p:attrName>style.visibility</p:attrName>
                                        </p:attrNameLst>
                                      </p:cBhvr>
                                      <p:to>
                                        <p:strVal val="visible"/>
                                      </p:to>
                                    </p:set>
                                  </p:childTnLst>
                                </p:cTn>
                              </p:par>
                            </p:childTnLst>
                          </p:cTn>
                        </p:par>
                        <p:par>
                          <p:cTn id="100" fill="hold">
                            <p:stCondLst>
                              <p:cond delay="960"/>
                            </p:stCondLst>
                            <p:childTnLst>
                              <p:par>
                                <p:cTn id="101" presetID="1" presetClass="entr" presetSubtype="0" fill="hold" grpId="0" nodeType="afterEffect">
                                  <p:stCondLst>
                                    <p:cond delay="30"/>
                                  </p:stCondLst>
                                  <p:childTnLst>
                                    <p:set>
                                      <p:cBhvr>
                                        <p:cTn id="102" dur="1" fill="hold">
                                          <p:stCondLst>
                                            <p:cond delay="0"/>
                                          </p:stCondLst>
                                        </p:cTn>
                                        <p:tgtEl>
                                          <p:spTgt spid="15">
                                            <p:graphicEl>
                                              <a:chart seriesIdx="-4" categoryIdx="32" bldStep="category"/>
                                            </p:graphicEl>
                                          </p:spTgt>
                                        </p:tgtEl>
                                        <p:attrNameLst>
                                          <p:attrName>style.visibility</p:attrName>
                                        </p:attrNameLst>
                                      </p:cBhvr>
                                      <p:to>
                                        <p:strVal val="visible"/>
                                      </p:to>
                                    </p:set>
                                  </p:childTnLst>
                                </p:cTn>
                              </p:par>
                            </p:childTnLst>
                          </p:cTn>
                        </p:par>
                        <p:par>
                          <p:cTn id="103" fill="hold">
                            <p:stCondLst>
                              <p:cond delay="990"/>
                            </p:stCondLst>
                            <p:childTnLst>
                              <p:par>
                                <p:cTn id="104" presetID="1" presetClass="entr" presetSubtype="0" fill="hold" grpId="0" nodeType="afterEffect">
                                  <p:stCondLst>
                                    <p:cond delay="30"/>
                                  </p:stCondLst>
                                  <p:childTnLst>
                                    <p:set>
                                      <p:cBhvr>
                                        <p:cTn id="105" dur="1" fill="hold">
                                          <p:stCondLst>
                                            <p:cond delay="0"/>
                                          </p:stCondLst>
                                        </p:cTn>
                                        <p:tgtEl>
                                          <p:spTgt spid="15">
                                            <p:graphicEl>
                                              <a:chart seriesIdx="-4" categoryIdx="33" bldStep="category"/>
                                            </p:graphicEl>
                                          </p:spTgt>
                                        </p:tgtEl>
                                        <p:attrNameLst>
                                          <p:attrName>style.visibility</p:attrName>
                                        </p:attrNameLst>
                                      </p:cBhvr>
                                      <p:to>
                                        <p:strVal val="visible"/>
                                      </p:to>
                                    </p:set>
                                  </p:childTnLst>
                                </p:cTn>
                              </p:par>
                            </p:childTnLst>
                          </p:cTn>
                        </p:par>
                        <p:par>
                          <p:cTn id="106" fill="hold">
                            <p:stCondLst>
                              <p:cond delay="1020"/>
                            </p:stCondLst>
                            <p:childTnLst>
                              <p:par>
                                <p:cTn id="107" presetID="1" presetClass="entr" presetSubtype="0" fill="hold" grpId="0" nodeType="afterEffect">
                                  <p:stCondLst>
                                    <p:cond delay="30"/>
                                  </p:stCondLst>
                                  <p:childTnLst>
                                    <p:set>
                                      <p:cBhvr>
                                        <p:cTn id="108" dur="1" fill="hold">
                                          <p:stCondLst>
                                            <p:cond delay="0"/>
                                          </p:stCondLst>
                                        </p:cTn>
                                        <p:tgtEl>
                                          <p:spTgt spid="15">
                                            <p:graphicEl>
                                              <a:chart seriesIdx="-4" categoryIdx="34" bldStep="category"/>
                                            </p:graphicEl>
                                          </p:spTgt>
                                        </p:tgtEl>
                                        <p:attrNameLst>
                                          <p:attrName>style.visibility</p:attrName>
                                        </p:attrNameLst>
                                      </p:cBhvr>
                                      <p:to>
                                        <p:strVal val="visible"/>
                                      </p:to>
                                    </p:set>
                                  </p:childTnLst>
                                </p:cTn>
                              </p:par>
                            </p:childTnLst>
                          </p:cTn>
                        </p:par>
                        <p:par>
                          <p:cTn id="109" fill="hold">
                            <p:stCondLst>
                              <p:cond delay="1050"/>
                            </p:stCondLst>
                            <p:childTnLst>
                              <p:par>
                                <p:cTn id="110" presetID="1" presetClass="entr" presetSubtype="0" fill="hold" grpId="0" nodeType="afterEffect">
                                  <p:stCondLst>
                                    <p:cond delay="30"/>
                                  </p:stCondLst>
                                  <p:childTnLst>
                                    <p:set>
                                      <p:cBhvr>
                                        <p:cTn id="111" dur="1" fill="hold">
                                          <p:stCondLst>
                                            <p:cond delay="0"/>
                                          </p:stCondLst>
                                        </p:cTn>
                                        <p:tgtEl>
                                          <p:spTgt spid="15">
                                            <p:graphicEl>
                                              <a:chart seriesIdx="-4" categoryIdx="35" bldStep="category"/>
                                            </p:graphicEl>
                                          </p:spTgt>
                                        </p:tgtEl>
                                        <p:attrNameLst>
                                          <p:attrName>style.visibility</p:attrName>
                                        </p:attrNameLst>
                                      </p:cBhvr>
                                      <p:to>
                                        <p:strVal val="visible"/>
                                      </p:to>
                                    </p:set>
                                  </p:childTnLst>
                                </p:cTn>
                              </p:par>
                            </p:childTnLst>
                          </p:cTn>
                        </p:par>
                        <p:par>
                          <p:cTn id="112" fill="hold">
                            <p:stCondLst>
                              <p:cond delay="1080"/>
                            </p:stCondLst>
                            <p:childTnLst>
                              <p:par>
                                <p:cTn id="113" presetID="1" presetClass="entr" presetSubtype="0" fill="hold" grpId="0" nodeType="afterEffect">
                                  <p:stCondLst>
                                    <p:cond delay="30"/>
                                  </p:stCondLst>
                                  <p:childTnLst>
                                    <p:set>
                                      <p:cBhvr>
                                        <p:cTn id="114" dur="1" fill="hold">
                                          <p:stCondLst>
                                            <p:cond delay="0"/>
                                          </p:stCondLst>
                                        </p:cTn>
                                        <p:tgtEl>
                                          <p:spTgt spid="15">
                                            <p:graphicEl>
                                              <a:chart seriesIdx="-4" categoryIdx="36" bldStep="category"/>
                                            </p:graphicEl>
                                          </p:spTgt>
                                        </p:tgtEl>
                                        <p:attrNameLst>
                                          <p:attrName>style.visibility</p:attrName>
                                        </p:attrNameLst>
                                      </p:cBhvr>
                                      <p:to>
                                        <p:strVal val="visible"/>
                                      </p:to>
                                    </p:set>
                                  </p:childTnLst>
                                </p:cTn>
                              </p:par>
                            </p:childTnLst>
                          </p:cTn>
                        </p:par>
                        <p:par>
                          <p:cTn id="115" fill="hold">
                            <p:stCondLst>
                              <p:cond delay="1110"/>
                            </p:stCondLst>
                            <p:childTnLst>
                              <p:par>
                                <p:cTn id="116" presetID="1" presetClass="entr" presetSubtype="0" fill="hold" grpId="0" nodeType="afterEffect">
                                  <p:stCondLst>
                                    <p:cond delay="30"/>
                                  </p:stCondLst>
                                  <p:childTnLst>
                                    <p:set>
                                      <p:cBhvr>
                                        <p:cTn id="117" dur="1" fill="hold">
                                          <p:stCondLst>
                                            <p:cond delay="0"/>
                                          </p:stCondLst>
                                        </p:cTn>
                                        <p:tgtEl>
                                          <p:spTgt spid="15">
                                            <p:graphicEl>
                                              <a:chart seriesIdx="-4" categoryIdx="37" bldStep="category"/>
                                            </p:graphicEl>
                                          </p:spTgt>
                                        </p:tgtEl>
                                        <p:attrNameLst>
                                          <p:attrName>style.visibility</p:attrName>
                                        </p:attrNameLst>
                                      </p:cBhvr>
                                      <p:to>
                                        <p:strVal val="visible"/>
                                      </p:to>
                                    </p:set>
                                  </p:childTnLst>
                                </p:cTn>
                              </p:par>
                            </p:childTnLst>
                          </p:cTn>
                        </p:par>
                        <p:par>
                          <p:cTn id="118" fill="hold">
                            <p:stCondLst>
                              <p:cond delay="1140"/>
                            </p:stCondLst>
                            <p:childTnLst>
                              <p:par>
                                <p:cTn id="119" presetID="1" presetClass="entr" presetSubtype="0" fill="hold" grpId="0" nodeType="afterEffect">
                                  <p:stCondLst>
                                    <p:cond delay="30"/>
                                  </p:stCondLst>
                                  <p:childTnLst>
                                    <p:set>
                                      <p:cBhvr>
                                        <p:cTn id="120" dur="1" fill="hold">
                                          <p:stCondLst>
                                            <p:cond delay="0"/>
                                          </p:stCondLst>
                                        </p:cTn>
                                        <p:tgtEl>
                                          <p:spTgt spid="15">
                                            <p:graphicEl>
                                              <a:chart seriesIdx="-4" categoryIdx="38" bldStep="category"/>
                                            </p:graphicEl>
                                          </p:spTgt>
                                        </p:tgtEl>
                                        <p:attrNameLst>
                                          <p:attrName>style.visibility</p:attrName>
                                        </p:attrNameLst>
                                      </p:cBhvr>
                                      <p:to>
                                        <p:strVal val="visible"/>
                                      </p:to>
                                    </p:set>
                                  </p:childTnLst>
                                </p:cTn>
                              </p:par>
                            </p:childTnLst>
                          </p:cTn>
                        </p:par>
                        <p:par>
                          <p:cTn id="121" fill="hold">
                            <p:stCondLst>
                              <p:cond delay="1170"/>
                            </p:stCondLst>
                            <p:childTnLst>
                              <p:par>
                                <p:cTn id="122" presetID="1" presetClass="entr" presetSubtype="0" fill="hold" grpId="0" nodeType="afterEffect">
                                  <p:stCondLst>
                                    <p:cond delay="30"/>
                                  </p:stCondLst>
                                  <p:childTnLst>
                                    <p:set>
                                      <p:cBhvr>
                                        <p:cTn id="123" dur="1" fill="hold">
                                          <p:stCondLst>
                                            <p:cond delay="0"/>
                                          </p:stCondLst>
                                        </p:cTn>
                                        <p:tgtEl>
                                          <p:spTgt spid="15">
                                            <p:graphicEl>
                                              <a:chart seriesIdx="-4" categoryIdx="39" bldStep="category"/>
                                            </p:graphicEl>
                                          </p:spTgt>
                                        </p:tgtEl>
                                        <p:attrNameLst>
                                          <p:attrName>style.visibility</p:attrName>
                                        </p:attrNameLst>
                                      </p:cBhvr>
                                      <p:to>
                                        <p:strVal val="visible"/>
                                      </p:to>
                                    </p:set>
                                  </p:childTnLst>
                                </p:cTn>
                              </p:par>
                            </p:childTnLst>
                          </p:cTn>
                        </p:par>
                        <p:par>
                          <p:cTn id="124" fill="hold">
                            <p:stCondLst>
                              <p:cond delay="1200"/>
                            </p:stCondLst>
                            <p:childTnLst>
                              <p:par>
                                <p:cTn id="125" presetID="1" presetClass="entr" presetSubtype="0" fill="hold" grpId="0" nodeType="afterEffect">
                                  <p:stCondLst>
                                    <p:cond delay="30"/>
                                  </p:stCondLst>
                                  <p:childTnLst>
                                    <p:set>
                                      <p:cBhvr>
                                        <p:cTn id="126" dur="1" fill="hold">
                                          <p:stCondLst>
                                            <p:cond delay="0"/>
                                          </p:stCondLst>
                                        </p:cTn>
                                        <p:tgtEl>
                                          <p:spTgt spid="15">
                                            <p:graphicEl>
                                              <a:chart seriesIdx="-4" categoryIdx="40" bldStep="category"/>
                                            </p:graphicEl>
                                          </p:spTgt>
                                        </p:tgtEl>
                                        <p:attrNameLst>
                                          <p:attrName>style.visibility</p:attrName>
                                        </p:attrNameLst>
                                      </p:cBhvr>
                                      <p:to>
                                        <p:strVal val="visible"/>
                                      </p:to>
                                    </p:set>
                                  </p:childTnLst>
                                </p:cTn>
                              </p:par>
                            </p:childTnLst>
                          </p:cTn>
                        </p:par>
                        <p:par>
                          <p:cTn id="127" fill="hold">
                            <p:stCondLst>
                              <p:cond delay="1230"/>
                            </p:stCondLst>
                            <p:childTnLst>
                              <p:par>
                                <p:cTn id="128" presetID="1" presetClass="entr" presetSubtype="0" fill="hold" grpId="0" nodeType="afterEffect">
                                  <p:stCondLst>
                                    <p:cond delay="30"/>
                                  </p:stCondLst>
                                  <p:childTnLst>
                                    <p:set>
                                      <p:cBhvr>
                                        <p:cTn id="129" dur="1" fill="hold">
                                          <p:stCondLst>
                                            <p:cond delay="0"/>
                                          </p:stCondLst>
                                        </p:cTn>
                                        <p:tgtEl>
                                          <p:spTgt spid="15">
                                            <p:graphicEl>
                                              <a:chart seriesIdx="-4" categoryIdx="41" bldStep="category"/>
                                            </p:graphicEl>
                                          </p:spTgt>
                                        </p:tgtEl>
                                        <p:attrNameLst>
                                          <p:attrName>style.visibility</p:attrName>
                                        </p:attrNameLst>
                                      </p:cBhvr>
                                      <p:to>
                                        <p:strVal val="visible"/>
                                      </p:to>
                                    </p:set>
                                  </p:childTnLst>
                                </p:cTn>
                              </p:par>
                            </p:childTnLst>
                          </p:cTn>
                        </p:par>
                        <p:par>
                          <p:cTn id="130" fill="hold">
                            <p:stCondLst>
                              <p:cond delay="1260"/>
                            </p:stCondLst>
                            <p:childTnLst>
                              <p:par>
                                <p:cTn id="131" presetID="1" presetClass="entr" presetSubtype="0" fill="hold" grpId="0" nodeType="afterEffect">
                                  <p:stCondLst>
                                    <p:cond delay="30"/>
                                  </p:stCondLst>
                                  <p:childTnLst>
                                    <p:set>
                                      <p:cBhvr>
                                        <p:cTn id="132" dur="1" fill="hold">
                                          <p:stCondLst>
                                            <p:cond delay="0"/>
                                          </p:stCondLst>
                                        </p:cTn>
                                        <p:tgtEl>
                                          <p:spTgt spid="15">
                                            <p:graphicEl>
                                              <a:chart seriesIdx="-4" categoryIdx="42" bldStep="category"/>
                                            </p:graphicEl>
                                          </p:spTgt>
                                        </p:tgtEl>
                                        <p:attrNameLst>
                                          <p:attrName>style.visibility</p:attrName>
                                        </p:attrNameLst>
                                      </p:cBhvr>
                                      <p:to>
                                        <p:strVal val="visible"/>
                                      </p:to>
                                    </p:set>
                                  </p:childTnLst>
                                </p:cTn>
                              </p:par>
                            </p:childTnLst>
                          </p:cTn>
                        </p:par>
                        <p:par>
                          <p:cTn id="133" fill="hold">
                            <p:stCondLst>
                              <p:cond delay="1290"/>
                            </p:stCondLst>
                            <p:childTnLst>
                              <p:par>
                                <p:cTn id="134" presetID="1" presetClass="entr" presetSubtype="0" fill="hold" grpId="0" nodeType="afterEffect">
                                  <p:stCondLst>
                                    <p:cond delay="30"/>
                                  </p:stCondLst>
                                  <p:childTnLst>
                                    <p:set>
                                      <p:cBhvr>
                                        <p:cTn id="135" dur="1" fill="hold">
                                          <p:stCondLst>
                                            <p:cond delay="0"/>
                                          </p:stCondLst>
                                        </p:cTn>
                                        <p:tgtEl>
                                          <p:spTgt spid="15">
                                            <p:graphicEl>
                                              <a:chart seriesIdx="-4" categoryIdx="43" bldStep="category"/>
                                            </p:graphicEl>
                                          </p:spTgt>
                                        </p:tgtEl>
                                        <p:attrNameLst>
                                          <p:attrName>style.visibility</p:attrName>
                                        </p:attrNameLst>
                                      </p:cBhvr>
                                      <p:to>
                                        <p:strVal val="visible"/>
                                      </p:to>
                                    </p:set>
                                  </p:childTnLst>
                                </p:cTn>
                              </p:par>
                            </p:childTnLst>
                          </p:cTn>
                        </p:par>
                        <p:par>
                          <p:cTn id="136" fill="hold">
                            <p:stCondLst>
                              <p:cond delay="1320"/>
                            </p:stCondLst>
                            <p:childTnLst>
                              <p:par>
                                <p:cTn id="137" presetID="1" presetClass="entr" presetSubtype="0" fill="hold" grpId="0" nodeType="afterEffect">
                                  <p:stCondLst>
                                    <p:cond delay="30"/>
                                  </p:stCondLst>
                                  <p:childTnLst>
                                    <p:set>
                                      <p:cBhvr>
                                        <p:cTn id="138" dur="1" fill="hold">
                                          <p:stCondLst>
                                            <p:cond delay="0"/>
                                          </p:stCondLst>
                                        </p:cTn>
                                        <p:tgtEl>
                                          <p:spTgt spid="15">
                                            <p:graphicEl>
                                              <a:chart seriesIdx="-4" categoryIdx="44" bldStep="category"/>
                                            </p:graphicEl>
                                          </p:spTgt>
                                        </p:tgtEl>
                                        <p:attrNameLst>
                                          <p:attrName>style.visibility</p:attrName>
                                        </p:attrNameLst>
                                      </p:cBhvr>
                                      <p:to>
                                        <p:strVal val="visible"/>
                                      </p:to>
                                    </p:set>
                                  </p:childTnLst>
                                </p:cTn>
                              </p:par>
                            </p:childTnLst>
                          </p:cTn>
                        </p:par>
                        <p:par>
                          <p:cTn id="139" fill="hold">
                            <p:stCondLst>
                              <p:cond delay="1350"/>
                            </p:stCondLst>
                            <p:childTnLst>
                              <p:par>
                                <p:cTn id="140" presetID="1" presetClass="entr" presetSubtype="0" fill="hold" grpId="0" nodeType="afterEffect">
                                  <p:stCondLst>
                                    <p:cond delay="30"/>
                                  </p:stCondLst>
                                  <p:childTnLst>
                                    <p:set>
                                      <p:cBhvr>
                                        <p:cTn id="141" dur="1" fill="hold">
                                          <p:stCondLst>
                                            <p:cond delay="0"/>
                                          </p:stCondLst>
                                        </p:cTn>
                                        <p:tgtEl>
                                          <p:spTgt spid="15">
                                            <p:graphicEl>
                                              <a:chart seriesIdx="-4" categoryIdx="45" bldStep="category"/>
                                            </p:graphicEl>
                                          </p:spTgt>
                                        </p:tgtEl>
                                        <p:attrNameLst>
                                          <p:attrName>style.visibility</p:attrName>
                                        </p:attrNameLst>
                                      </p:cBhvr>
                                      <p:to>
                                        <p:strVal val="visible"/>
                                      </p:to>
                                    </p:set>
                                  </p:childTnLst>
                                </p:cTn>
                              </p:par>
                            </p:childTnLst>
                          </p:cTn>
                        </p:par>
                        <p:par>
                          <p:cTn id="142" fill="hold">
                            <p:stCondLst>
                              <p:cond delay="1380"/>
                            </p:stCondLst>
                            <p:childTnLst>
                              <p:par>
                                <p:cTn id="143" presetID="1" presetClass="entr" presetSubtype="0" fill="hold" grpId="0" nodeType="afterEffect">
                                  <p:stCondLst>
                                    <p:cond delay="30"/>
                                  </p:stCondLst>
                                  <p:childTnLst>
                                    <p:set>
                                      <p:cBhvr>
                                        <p:cTn id="144" dur="1" fill="hold">
                                          <p:stCondLst>
                                            <p:cond delay="0"/>
                                          </p:stCondLst>
                                        </p:cTn>
                                        <p:tgtEl>
                                          <p:spTgt spid="15">
                                            <p:graphicEl>
                                              <a:chart seriesIdx="-4" categoryIdx="46" bldStep="category"/>
                                            </p:graphicEl>
                                          </p:spTgt>
                                        </p:tgtEl>
                                        <p:attrNameLst>
                                          <p:attrName>style.visibility</p:attrName>
                                        </p:attrNameLst>
                                      </p:cBhvr>
                                      <p:to>
                                        <p:strVal val="visible"/>
                                      </p:to>
                                    </p:set>
                                  </p:childTnLst>
                                </p:cTn>
                              </p:par>
                            </p:childTnLst>
                          </p:cTn>
                        </p:par>
                        <p:par>
                          <p:cTn id="145" fill="hold">
                            <p:stCondLst>
                              <p:cond delay="1410"/>
                            </p:stCondLst>
                            <p:childTnLst>
                              <p:par>
                                <p:cTn id="146" presetID="1" presetClass="entr" presetSubtype="0" fill="hold" grpId="0" nodeType="afterEffect">
                                  <p:stCondLst>
                                    <p:cond delay="30"/>
                                  </p:stCondLst>
                                  <p:childTnLst>
                                    <p:set>
                                      <p:cBhvr>
                                        <p:cTn id="147" dur="1" fill="hold">
                                          <p:stCondLst>
                                            <p:cond delay="0"/>
                                          </p:stCondLst>
                                        </p:cTn>
                                        <p:tgtEl>
                                          <p:spTgt spid="15">
                                            <p:graphicEl>
                                              <a:chart seriesIdx="-4" categoryIdx="47" bldStep="category"/>
                                            </p:graphicEl>
                                          </p:spTgt>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30"/>
                                  </p:stCondLst>
                                  <p:childTnLst>
                                    <p:set>
                                      <p:cBhvr>
                                        <p:cTn id="151" dur="1" fill="hold">
                                          <p:stCondLst>
                                            <p:cond delay="0"/>
                                          </p:stCondLst>
                                        </p:cTn>
                                        <p:tgtEl>
                                          <p:spTgt spid="15">
                                            <p:graphicEl>
                                              <a:chart seriesIdx="-4" categoryIdx="48" bldStep="category"/>
                                            </p:graphicEl>
                                          </p:spTgt>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30"/>
                                  </p:stCondLst>
                                  <p:childTnLst>
                                    <p:set>
                                      <p:cBhvr>
                                        <p:cTn id="155" dur="1" fill="hold">
                                          <p:stCondLst>
                                            <p:cond delay="0"/>
                                          </p:stCondLst>
                                        </p:cTn>
                                        <p:tgtEl>
                                          <p:spTgt spid="15">
                                            <p:graphicEl>
                                              <a:chart seriesIdx="-4" categoryIdx="49" bldStep="category"/>
                                            </p:graphicEl>
                                          </p:spTgt>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30"/>
                                  </p:stCondLst>
                                  <p:childTnLst>
                                    <p:set>
                                      <p:cBhvr>
                                        <p:cTn id="159" dur="1" fill="hold">
                                          <p:stCondLst>
                                            <p:cond delay="0"/>
                                          </p:stCondLst>
                                        </p:cTn>
                                        <p:tgtEl>
                                          <p:spTgt spid="15">
                                            <p:graphicEl>
                                              <a:chart seriesIdx="-4" categoryIdx="50" bldStep="category"/>
                                            </p:graphicEl>
                                          </p:spTgt>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30"/>
                                  </p:stCondLst>
                                  <p:childTnLst>
                                    <p:set>
                                      <p:cBhvr>
                                        <p:cTn id="163" dur="1" fill="hold">
                                          <p:stCondLst>
                                            <p:cond delay="0"/>
                                          </p:stCondLst>
                                        </p:cTn>
                                        <p:tgtEl>
                                          <p:spTgt spid="15">
                                            <p:graphicEl>
                                              <a:chart seriesIdx="-4" categoryIdx="51" bldStep="category"/>
                                            </p:graphicEl>
                                          </p:spTgt>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30"/>
                                  </p:stCondLst>
                                  <p:childTnLst>
                                    <p:set>
                                      <p:cBhvr>
                                        <p:cTn id="167" dur="1" fill="hold">
                                          <p:stCondLst>
                                            <p:cond delay="0"/>
                                          </p:stCondLst>
                                        </p:cTn>
                                        <p:tgtEl>
                                          <p:spTgt spid="15">
                                            <p:graphicEl>
                                              <a:chart seriesIdx="-4" categoryIdx="52" bldStep="category"/>
                                            </p:graphicEl>
                                          </p:spTgt>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30"/>
                                  </p:stCondLst>
                                  <p:childTnLst>
                                    <p:set>
                                      <p:cBhvr>
                                        <p:cTn id="171" dur="1" fill="hold">
                                          <p:stCondLst>
                                            <p:cond delay="0"/>
                                          </p:stCondLst>
                                        </p:cTn>
                                        <p:tgtEl>
                                          <p:spTgt spid="15">
                                            <p:graphicEl>
                                              <a:chart seriesIdx="-4" categoryIdx="53" bldStep="category"/>
                                            </p:graphicEl>
                                          </p:spTgt>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30"/>
                                  </p:stCondLst>
                                  <p:childTnLst>
                                    <p:set>
                                      <p:cBhvr>
                                        <p:cTn id="175" dur="1" fill="hold">
                                          <p:stCondLst>
                                            <p:cond delay="0"/>
                                          </p:stCondLst>
                                        </p:cTn>
                                        <p:tgtEl>
                                          <p:spTgt spid="15">
                                            <p:graphicEl>
                                              <a:chart seriesIdx="-4" categoryIdx="54" bldStep="category"/>
                                            </p:graphicEl>
                                          </p:spTgt>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30"/>
                                  </p:stCondLst>
                                  <p:childTnLst>
                                    <p:set>
                                      <p:cBhvr>
                                        <p:cTn id="179" dur="1" fill="hold">
                                          <p:stCondLst>
                                            <p:cond delay="0"/>
                                          </p:stCondLst>
                                        </p:cTn>
                                        <p:tgtEl>
                                          <p:spTgt spid="15">
                                            <p:graphicEl>
                                              <a:chart seriesIdx="-4" categoryIdx="55" bldStep="category"/>
                                            </p:graphicEl>
                                          </p:spTgt>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30"/>
                                  </p:stCondLst>
                                  <p:childTnLst>
                                    <p:set>
                                      <p:cBhvr>
                                        <p:cTn id="183" dur="1" fill="hold">
                                          <p:stCondLst>
                                            <p:cond delay="0"/>
                                          </p:stCondLst>
                                        </p:cTn>
                                        <p:tgtEl>
                                          <p:spTgt spid="15">
                                            <p:graphicEl>
                                              <a:chart seriesIdx="-4" categoryIdx="56" bldStep="category"/>
                                            </p:graphicEl>
                                          </p:spTgt>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30"/>
                                  </p:stCondLst>
                                  <p:childTnLst>
                                    <p:set>
                                      <p:cBhvr>
                                        <p:cTn id="187" dur="1" fill="hold">
                                          <p:stCondLst>
                                            <p:cond delay="0"/>
                                          </p:stCondLst>
                                        </p:cTn>
                                        <p:tgtEl>
                                          <p:spTgt spid="15">
                                            <p:graphicEl>
                                              <a:chart seriesIdx="-4" categoryIdx="57" bldStep="category"/>
                                            </p:graphicEl>
                                          </p:spTgt>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30"/>
                                  </p:stCondLst>
                                  <p:childTnLst>
                                    <p:set>
                                      <p:cBhvr>
                                        <p:cTn id="191" dur="1" fill="hold">
                                          <p:stCondLst>
                                            <p:cond delay="0"/>
                                          </p:stCondLst>
                                        </p:cTn>
                                        <p:tgtEl>
                                          <p:spTgt spid="15">
                                            <p:graphicEl>
                                              <a:chart seriesIdx="-4" categoryIdx="58" bldStep="category"/>
                                            </p:graphicEl>
                                          </p:spTgt>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30"/>
                                  </p:stCondLst>
                                  <p:childTnLst>
                                    <p:set>
                                      <p:cBhvr>
                                        <p:cTn id="195" dur="1" fill="hold">
                                          <p:stCondLst>
                                            <p:cond delay="0"/>
                                          </p:stCondLst>
                                        </p:cTn>
                                        <p:tgtEl>
                                          <p:spTgt spid="15">
                                            <p:graphicEl>
                                              <a:chart seriesIdx="-4" categoryIdx="59" bldStep="category"/>
                                            </p:graphicEl>
                                          </p:spTgt>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30"/>
                                  </p:stCondLst>
                                  <p:childTnLst>
                                    <p:set>
                                      <p:cBhvr>
                                        <p:cTn id="199" dur="1" fill="hold">
                                          <p:stCondLst>
                                            <p:cond delay="0"/>
                                          </p:stCondLst>
                                        </p:cTn>
                                        <p:tgtEl>
                                          <p:spTgt spid="15">
                                            <p:graphicEl>
                                              <a:chart seriesIdx="-4" categoryIdx="60" bldStep="category"/>
                                            </p:graphicEl>
                                          </p:spTgt>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30"/>
                                  </p:stCondLst>
                                  <p:childTnLst>
                                    <p:set>
                                      <p:cBhvr>
                                        <p:cTn id="203" dur="1" fill="hold">
                                          <p:stCondLst>
                                            <p:cond delay="0"/>
                                          </p:stCondLst>
                                        </p:cTn>
                                        <p:tgtEl>
                                          <p:spTgt spid="15">
                                            <p:graphicEl>
                                              <a:chart seriesIdx="-4" categoryIdx="61" bldStep="category"/>
                                            </p:graphicEl>
                                          </p:spTgt>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0" nodeType="clickEffect">
                                  <p:stCondLst>
                                    <p:cond delay="30"/>
                                  </p:stCondLst>
                                  <p:childTnLst>
                                    <p:set>
                                      <p:cBhvr>
                                        <p:cTn id="207" dur="1" fill="hold">
                                          <p:stCondLst>
                                            <p:cond delay="0"/>
                                          </p:stCondLst>
                                        </p:cTn>
                                        <p:tgtEl>
                                          <p:spTgt spid="15">
                                            <p:graphicEl>
                                              <a:chart seriesIdx="-4" categoryIdx="62" bldStep="category"/>
                                            </p:graphicEl>
                                          </p:spTgt>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grpId="0" nodeType="clickEffect">
                                  <p:stCondLst>
                                    <p:cond delay="30"/>
                                  </p:stCondLst>
                                  <p:childTnLst>
                                    <p:set>
                                      <p:cBhvr>
                                        <p:cTn id="211" dur="1" fill="hold">
                                          <p:stCondLst>
                                            <p:cond delay="0"/>
                                          </p:stCondLst>
                                        </p:cTn>
                                        <p:tgtEl>
                                          <p:spTgt spid="15">
                                            <p:graphicEl>
                                              <a:chart seriesIdx="-4" categoryIdx="63" bldStep="category"/>
                                            </p:graphicEl>
                                          </p:spTgt>
                                        </p:tgtEl>
                                        <p:attrNameLst>
                                          <p:attrName>style.visibility</p:attrName>
                                        </p:attrNameLst>
                                      </p:cBhvr>
                                      <p:to>
                                        <p:strVal val="visible"/>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30"/>
                                  </p:stCondLst>
                                  <p:childTnLst>
                                    <p:set>
                                      <p:cBhvr>
                                        <p:cTn id="215" dur="1" fill="hold">
                                          <p:stCondLst>
                                            <p:cond delay="0"/>
                                          </p:stCondLst>
                                        </p:cTn>
                                        <p:tgtEl>
                                          <p:spTgt spid="15">
                                            <p:graphicEl>
                                              <a:chart seriesIdx="-4" categoryIdx="64" bldStep="category"/>
                                            </p:graphicEl>
                                          </p:spTgt>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1" presetClass="entr" presetSubtype="0" fill="hold" grpId="0" nodeType="clickEffect">
                                  <p:stCondLst>
                                    <p:cond delay="30"/>
                                  </p:stCondLst>
                                  <p:childTnLst>
                                    <p:set>
                                      <p:cBhvr>
                                        <p:cTn id="219" dur="1" fill="hold">
                                          <p:stCondLst>
                                            <p:cond delay="0"/>
                                          </p:stCondLst>
                                        </p:cTn>
                                        <p:tgtEl>
                                          <p:spTgt spid="15">
                                            <p:graphicEl>
                                              <a:chart seriesIdx="-4" categoryIdx="65" bldStep="category"/>
                                            </p:graphicEl>
                                          </p:spTgt>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30"/>
                                  </p:stCondLst>
                                  <p:childTnLst>
                                    <p:set>
                                      <p:cBhvr>
                                        <p:cTn id="223" dur="1" fill="hold">
                                          <p:stCondLst>
                                            <p:cond delay="0"/>
                                          </p:stCondLst>
                                        </p:cTn>
                                        <p:tgtEl>
                                          <p:spTgt spid="15">
                                            <p:graphicEl>
                                              <a:chart seriesIdx="-4" categoryIdx="66" bldStep="category"/>
                                            </p:graphicEl>
                                          </p:spTgt>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30"/>
                                  </p:stCondLst>
                                  <p:childTnLst>
                                    <p:set>
                                      <p:cBhvr>
                                        <p:cTn id="227" dur="1" fill="hold">
                                          <p:stCondLst>
                                            <p:cond delay="0"/>
                                          </p:stCondLst>
                                        </p:cTn>
                                        <p:tgtEl>
                                          <p:spTgt spid="15">
                                            <p:graphicEl>
                                              <a:chart seriesIdx="-4" categoryIdx="67" bldStep="category"/>
                                            </p:graphicEl>
                                          </p:spTgt>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grpId="0" nodeType="clickEffect">
                                  <p:stCondLst>
                                    <p:cond delay="30"/>
                                  </p:stCondLst>
                                  <p:childTnLst>
                                    <p:set>
                                      <p:cBhvr>
                                        <p:cTn id="231" dur="1" fill="hold">
                                          <p:stCondLst>
                                            <p:cond delay="0"/>
                                          </p:stCondLst>
                                        </p:cTn>
                                        <p:tgtEl>
                                          <p:spTgt spid="15">
                                            <p:graphicEl>
                                              <a:chart seriesIdx="-4" categoryIdx="68" bldStep="category"/>
                                            </p:graphicEl>
                                          </p:spTgt>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30"/>
                                  </p:stCondLst>
                                  <p:childTnLst>
                                    <p:set>
                                      <p:cBhvr>
                                        <p:cTn id="235" dur="1" fill="hold">
                                          <p:stCondLst>
                                            <p:cond delay="0"/>
                                          </p:stCondLst>
                                        </p:cTn>
                                        <p:tgtEl>
                                          <p:spTgt spid="15">
                                            <p:graphicEl>
                                              <a:chart seriesIdx="-4" categoryIdx="69" bldStep="category"/>
                                            </p:graphicEl>
                                          </p:spTgt>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30"/>
                                  </p:stCondLst>
                                  <p:childTnLst>
                                    <p:set>
                                      <p:cBhvr>
                                        <p:cTn id="239" dur="1" fill="hold">
                                          <p:stCondLst>
                                            <p:cond delay="0"/>
                                          </p:stCondLst>
                                        </p:cTn>
                                        <p:tgtEl>
                                          <p:spTgt spid="15">
                                            <p:graphicEl>
                                              <a:chart seriesIdx="-4" categoryIdx="70" bldStep="category"/>
                                            </p:graphicEl>
                                          </p:spTgt>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30"/>
                                  </p:stCondLst>
                                  <p:childTnLst>
                                    <p:set>
                                      <p:cBhvr>
                                        <p:cTn id="243" dur="1" fill="hold">
                                          <p:stCondLst>
                                            <p:cond delay="0"/>
                                          </p:stCondLst>
                                        </p:cTn>
                                        <p:tgtEl>
                                          <p:spTgt spid="15">
                                            <p:graphicEl>
                                              <a:chart seriesIdx="-4" categoryIdx="71" bldStep="category"/>
                                            </p:graphicEl>
                                          </p:spTgt>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30"/>
                                  </p:stCondLst>
                                  <p:childTnLst>
                                    <p:set>
                                      <p:cBhvr>
                                        <p:cTn id="247" dur="1" fill="hold">
                                          <p:stCondLst>
                                            <p:cond delay="0"/>
                                          </p:stCondLst>
                                        </p:cTn>
                                        <p:tgtEl>
                                          <p:spTgt spid="15">
                                            <p:graphicEl>
                                              <a:chart seriesIdx="-4" categoryIdx="72" bldStep="category"/>
                                            </p:graphicEl>
                                          </p:spTgt>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30"/>
                                  </p:stCondLst>
                                  <p:childTnLst>
                                    <p:set>
                                      <p:cBhvr>
                                        <p:cTn id="251" dur="1" fill="hold">
                                          <p:stCondLst>
                                            <p:cond delay="0"/>
                                          </p:stCondLst>
                                        </p:cTn>
                                        <p:tgtEl>
                                          <p:spTgt spid="15">
                                            <p:graphicEl>
                                              <a:chart seriesIdx="-4" categoryIdx="7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01C46D-80B4-4D17-9D91-E36388F866AC}"/>
              </a:ext>
            </a:extLst>
          </p:cNvPr>
          <p:cNvSpPr txBox="1"/>
          <p:nvPr/>
        </p:nvSpPr>
        <p:spPr bwMode="white">
          <a:xfrm>
            <a:off x="563456" y="1835773"/>
            <a:ext cx="11705312" cy="585481"/>
          </a:xfrm>
          <a:prstGeom prst="rect">
            <a:avLst/>
          </a:prstGeom>
          <a:noFill/>
        </p:spPr>
        <p:txBody>
          <a:bodyPr wrap="square" lIns="0" tIns="0" rIns="0" bIns="0" rtlCol="0">
            <a:spAutoFit/>
          </a:bodyPr>
          <a:lstStyle/>
          <a:p>
            <a:pPr lvl="0" defTabSz="914400">
              <a:lnSpc>
                <a:spcPct val="110000"/>
              </a:lnSpc>
              <a:spcBef>
                <a:spcPts val="2400"/>
              </a:spcBef>
              <a:buClr>
                <a:schemeClr val="bg2"/>
              </a:buClr>
              <a:defRPr/>
            </a:pPr>
            <a:r>
              <a:rPr lang="en-GB" sz="1800" kern="0" dirty="0"/>
              <a:t>Q Do you think the number of immigrants coming to Britain nowadays should be increased a lot, increased a little, remain the same as it is, reduced a little, or reduced a lot?</a:t>
            </a:r>
          </a:p>
        </p:txBody>
      </p:sp>
      <p:sp>
        <p:nvSpPr>
          <p:cNvPr id="7" name="TextBox 6">
            <a:extLst>
              <a:ext uri="{FF2B5EF4-FFF2-40B4-BE49-F238E27FC236}">
                <a16:creationId xmlns:a16="http://schemas.microsoft.com/office/drawing/2014/main" id="{2588D5B2-B6E4-41E2-B0CC-2ADD7DCFE7C7}"/>
              </a:ext>
            </a:extLst>
          </p:cNvPr>
          <p:cNvSpPr txBox="1"/>
          <p:nvPr/>
        </p:nvSpPr>
        <p:spPr>
          <a:xfrm>
            <a:off x="1319287" y="7165005"/>
            <a:ext cx="11881320" cy="18466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(W7: 4071; W12: 4000; W13: 3206): Fieldwork dates: 28 January to 10 February 2022</a:t>
            </a:r>
          </a:p>
        </p:txBody>
      </p:sp>
      <p:sp>
        <p:nvSpPr>
          <p:cNvPr id="8" name="Title 6">
            <a:extLst>
              <a:ext uri="{FF2B5EF4-FFF2-40B4-BE49-F238E27FC236}">
                <a16:creationId xmlns:a16="http://schemas.microsoft.com/office/drawing/2014/main" id="{888CD558-F075-4370-B474-9E8B99F3C0B1}"/>
              </a:ext>
            </a:extLst>
          </p:cNvPr>
          <p:cNvSpPr txBox="1">
            <a:spLocks/>
          </p:cNvSpPr>
          <p:nvPr/>
        </p:nvSpPr>
        <p:spPr>
          <a:xfrm>
            <a:off x="566784" y="772786"/>
            <a:ext cx="12480583"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kern="0" dirty="0">
                <a:solidFill>
                  <a:sysClr val="windowText" lastClr="000000"/>
                </a:solidFill>
                <a:latin typeface="Arial"/>
              </a:rPr>
              <a:t>Just under two thirds (64%) of Leave voters want to see immigration numbers reduced - down from October 2016.  Views have also changed among Remain voters.</a:t>
            </a:r>
            <a:endParaRPr kumimoji="0" lang="en-GB" sz="2800" b="1" i="0" u="none" strike="noStrike" kern="1200" cap="none" spc="0" normalizeH="0" baseline="0" noProof="0" dirty="0">
              <a:ln>
                <a:noFill/>
              </a:ln>
              <a:solidFill>
                <a:sysClr val="windowText" lastClr="000000"/>
              </a:solidFill>
              <a:effectLst/>
              <a:uLnTx/>
              <a:uFillTx/>
              <a:latin typeface="Arial"/>
              <a:ea typeface="+mj-ea"/>
              <a:cs typeface="+mj-cs"/>
            </a:endParaRPr>
          </a:p>
        </p:txBody>
      </p:sp>
      <p:graphicFrame>
        <p:nvGraphicFramePr>
          <p:cNvPr id="9" name="Chart 8">
            <a:extLst>
              <a:ext uri="{FF2B5EF4-FFF2-40B4-BE49-F238E27FC236}">
                <a16:creationId xmlns:a16="http://schemas.microsoft.com/office/drawing/2014/main" id="{D3CD6427-6DF2-48CA-A795-3DAD236AB201}"/>
              </a:ext>
            </a:extLst>
          </p:cNvPr>
          <p:cNvGraphicFramePr/>
          <p:nvPr>
            <p:extLst>
              <p:ext uri="{D42A27DB-BD31-4B8C-83A1-F6EECF244321}">
                <p14:modId xmlns:p14="http://schemas.microsoft.com/office/powerpoint/2010/main" val="2141435168"/>
              </p:ext>
            </p:extLst>
          </p:nvPr>
        </p:nvGraphicFramePr>
        <p:xfrm>
          <a:off x="653531" y="2566292"/>
          <a:ext cx="12169352" cy="4123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BBF9BECC-6AF8-4F51-B917-4F4EC831F1E4}"/>
              </a:ext>
            </a:extLst>
          </p:cNvPr>
          <p:cNvGraphicFramePr>
            <a:graphicFrameLocks noGrp="1"/>
          </p:cNvGraphicFramePr>
          <p:nvPr>
            <p:extLst>
              <p:ext uri="{D42A27DB-BD31-4B8C-83A1-F6EECF244321}">
                <p14:modId xmlns:p14="http://schemas.microsoft.com/office/powerpoint/2010/main" val="478953092"/>
              </p:ext>
            </p:extLst>
          </p:nvPr>
        </p:nvGraphicFramePr>
        <p:xfrm>
          <a:off x="815906" y="2899629"/>
          <a:ext cx="1043402" cy="3456384"/>
        </p:xfrm>
        <a:graphic>
          <a:graphicData uri="http://schemas.openxmlformats.org/drawingml/2006/table">
            <a:tbl>
              <a:tblPr firstRow="1" bandRow="1">
                <a:tableStyleId>{2D5ABB26-0587-4C30-8999-92F81FD0307C}</a:tableStyleId>
              </a:tblPr>
              <a:tblGrid>
                <a:gridCol w="1043402">
                  <a:extLst>
                    <a:ext uri="{9D8B030D-6E8A-4147-A177-3AD203B41FA5}">
                      <a16:colId xmlns:a16="http://schemas.microsoft.com/office/drawing/2014/main" val="1855183409"/>
                    </a:ext>
                  </a:extLst>
                </a:gridCol>
              </a:tblGrid>
              <a:tr h="1152128">
                <a:tc>
                  <a:txBody>
                    <a:bodyPr/>
                    <a:lstStyle/>
                    <a:p>
                      <a:pPr algn="ctr"/>
                      <a:r>
                        <a:rPr lang="en-GB" sz="1800" b="1" dirty="0">
                          <a:latin typeface="Segoe UI Light" panose="020B0502040204020203" pitchFamily="34" charset="0"/>
                          <a:cs typeface="Segoe UI Light" panose="020B0502040204020203" pitchFamily="34" charset="0"/>
                        </a:rPr>
                        <a:t>Total</a:t>
                      </a:r>
                    </a:p>
                  </a:txBody>
                  <a:tcPr anchor="ctr"/>
                </a:tc>
                <a:extLst>
                  <a:ext uri="{0D108BD9-81ED-4DB2-BD59-A6C34878D82A}">
                    <a16:rowId xmlns:a16="http://schemas.microsoft.com/office/drawing/2014/main" val="1645954816"/>
                  </a:ext>
                </a:extLst>
              </a:tr>
              <a:tr h="1152128">
                <a:tc>
                  <a:txBody>
                    <a:bodyPr/>
                    <a:lstStyle/>
                    <a:p>
                      <a:pPr algn="ctr"/>
                      <a:r>
                        <a:rPr lang="en-GB" sz="1800" b="1" dirty="0">
                          <a:latin typeface="Segoe UI Light" panose="020B0502040204020203" pitchFamily="34" charset="0"/>
                          <a:cs typeface="Segoe UI Light" panose="020B0502040204020203" pitchFamily="34" charset="0"/>
                        </a:rPr>
                        <a:t>Leave voters</a:t>
                      </a:r>
                    </a:p>
                  </a:txBody>
                  <a:tcPr anchor="ctr"/>
                </a:tc>
                <a:extLst>
                  <a:ext uri="{0D108BD9-81ED-4DB2-BD59-A6C34878D82A}">
                    <a16:rowId xmlns:a16="http://schemas.microsoft.com/office/drawing/2014/main" val="2969794000"/>
                  </a:ext>
                </a:extLst>
              </a:tr>
              <a:tr h="1152128">
                <a:tc>
                  <a:txBody>
                    <a:bodyPr/>
                    <a:lstStyle/>
                    <a:p>
                      <a:pPr algn="ctr"/>
                      <a:r>
                        <a:rPr lang="en-GB" sz="1800" b="1" dirty="0">
                          <a:latin typeface="Segoe UI Light" panose="020B0502040204020203" pitchFamily="34" charset="0"/>
                          <a:cs typeface="Segoe UI Light" panose="020B0502040204020203" pitchFamily="34" charset="0"/>
                        </a:rPr>
                        <a:t>Remain voters</a:t>
                      </a:r>
                    </a:p>
                  </a:txBody>
                  <a:tcPr anchor="ctr"/>
                </a:tc>
                <a:extLst>
                  <a:ext uri="{0D108BD9-81ED-4DB2-BD59-A6C34878D82A}">
                    <a16:rowId xmlns:a16="http://schemas.microsoft.com/office/drawing/2014/main" val="2464156644"/>
                  </a:ext>
                </a:extLst>
              </a:tr>
            </a:tbl>
          </a:graphicData>
        </a:graphic>
      </p:graphicFrame>
    </p:spTree>
    <p:extLst>
      <p:ext uri="{BB962C8B-B14F-4D97-AF65-F5344CB8AC3E}">
        <p14:creationId xmlns:p14="http://schemas.microsoft.com/office/powerpoint/2010/main" val="23119970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hidden="1">
            <a:extLst>
              <a:ext uri="{FF2B5EF4-FFF2-40B4-BE49-F238E27FC236}">
                <a16:creationId xmlns:a16="http://schemas.microsoft.com/office/drawing/2014/main" id="{8E195C2A-C171-46EB-93E0-A47FD54F3A31}"/>
              </a:ext>
            </a:extLst>
          </p:cNvPr>
          <p:cNvGraphicFramePr/>
          <p:nvPr/>
        </p:nvGraphicFramePr>
        <p:xfrm>
          <a:off x="4947013" y="923074"/>
          <a:ext cx="1097334"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5DB2668-AAEB-4CB9-92B2-ACB390B3B063}"/>
              </a:ext>
            </a:extLst>
          </p:cNvPr>
          <p:cNvSpPr txBox="1"/>
          <p:nvPr/>
        </p:nvSpPr>
        <p:spPr>
          <a:xfrm>
            <a:off x="383183" y="7124357"/>
            <a:ext cx="12817424" cy="184656"/>
          </a:xfrm>
          <a:prstGeom prst="rect">
            <a:avLst/>
          </a:prstGeom>
          <a:noFill/>
        </p:spPr>
        <p:txBody>
          <a:bodyPr wrap="square" lIns="0" tIns="0" rIns="0" bIns="0" rtlCol="0">
            <a:spAutoFit/>
          </a:bodyPr>
          <a:lstStyle/>
          <a:p>
            <a:pPr algn="r">
              <a:spcBef>
                <a:spcPts val="500"/>
              </a:spcBef>
              <a:spcAft>
                <a:spcPts val="500"/>
              </a:spcAft>
              <a:buClr>
                <a:schemeClr val="bg2"/>
              </a:buClr>
            </a:pPr>
            <a:r>
              <a:rPr lang="en-GB" sz="1200" dirty="0"/>
              <a:t>Base: All respondents (W1: 4574; W2: 3770; W5:1941; W6: 4002; W8: 2520; W9: 2006; W10: 2100; W11: 2532; W12: 4000; W13: 3206): Fieldwork dates: 28 January to 10 February 2022</a:t>
            </a:r>
          </a:p>
        </p:txBody>
      </p:sp>
      <p:sp>
        <p:nvSpPr>
          <p:cNvPr id="24" name="TextBox 23"/>
          <p:cNvSpPr txBox="1"/>
          <p:nvPr/>
        </p:nvSpPr>
        <p:spPr bwMode="white">
          <a:xfrm>
            <a:off x="511136" y="3780631"/>
            <a:ext cx="2400975" cy="1828193"/>
          </a:xfrm>
          <a:prstGeom prst="rect">
            <a:avLst/>
          </a:prstGeom>
          <a:noFill/>
        </p:spPr>
        <p:txBody>
          <a:bodyPr wrap="square" lIns="0" tIns="0" rIns="0" bIns="0" rtlCol="0">
            <a:spAutoFit/>
          </a:bodyPr>
          <a:lstStyle/>
          <a:p>
            <a:pPr lvl="0" defTabSz="914400">
              <a:lnSpc>
                <a:spcPct val="110000"/>
              </a:lnSpc>
              <a:spcBef>
                <a:spcPts val="2400"/>
              </a:spcBef>
              <a:buClr>
                <a:schemeClr val="bg2"/>
              </a:buClr>
              <a:defRPr/>
            </a:pPr>
            <a:r>
              <a:rPr lang="en-GB" sz="1800" kern="0" dirty="0"/>
              <a:t>Q Overall, how satisfied or dissatisfied are you with the way the current government    is dealing with immigration?</a:t>
            </a:r>
          </a:p>
        </p:txBody>
      </p:sp>
      <p:graphicFrame>
        <p:nvGraphicFramePr>
          <p:cNvPr id="6" name="Chart 5"/>
          <p:cNvGraphicFramePr/>
          <p:nvPr>
            <p:extLst>
              <p:ext uri="{D42A27DB-BD31-4B8C-83A1-F6EECF244321}">
                <p14:modId xmlns:p14="http://schemas.microsoft.com/office/powerpoint/2010/main" val="3215849794"/>
              </p:ext>
            </p:extLst>
          </p:nvPr>
        </p:nvGraphicFramePr>
        <p:xfrm>
          <a:off x="4991695" y="540271"/>
          <a:ext cx="8136904" cy="6352539"/>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31"/>
          <p:cNvPicPr>
            <a:picLocks noChangeAspect="1"/>
          </p:cNvPicPr>
          <p:nvPr/>
        </p:nvPicPr>
        <p:blipFill rotWithShape="1">
          <a:blip r:embed="rId5" cstate="print">
            <a:extLst>
              <a:ext uri="{28A0092B-C50C-407E-A947-70E740481C1C}">
                <a14:useLocalDpi xmlns:a14="http://schemas.microsoft.com/office/drawing/2010/main"/>
              </a:ext>
            </a:extLst>
          </a:blip>
          <a:srcRect r="69336"/>
          <a:stretch/>
        </p:blipFill>
        <p:spPr>
          <a:xfrm>
            <a:off x="504000" y="6512022"/>
            <a:ext cx="720080" cy="583866"/>
          </a:xfrm>
          <a:prstGeom prst="rect">
            <a:avLst/>
          </a:prstGeom>
        </p:spPr>
      </p:pic>
      <p:grpSp>
        <p:nvGrpSpPr>
          <p:cNvPr id="7" name="Group 6">
            <a:extLst>
              <a:ext uri="{FF2B5EF4-FFF2-40B4-BE49-F238E27FC236}">
                <a16:creationId xmlns:a16="http://schemas.microsoft.com/office/drawing/2014/main" id="{2CABA6ED-048C-4307-8FC7-4BE273612E78}"/>
              </a:ext>
            </a:extLst>
          </p:cNvPr>
          <p:cNvGrpSpPr/>
          <p:nvPr/>
        </p:nvGrpSpPr>
        <p:grpSpPr>
          <a:xfrm>
            <a:off x="2961292" y="4566863"/>
            <a:ext cx="10153128" cy="504056"/>
            <a:chOff x="2975471" y="4860751"/>
            <a:chExt cx="10153128" cy="504056"/>
          </a:xfrm>
        </p:grpSpPr>
        <p:cxnSp>
          <p:nvCxnSpPr>
            <p:cNvPr id="4" name="Straight Connector 3">
              <a:extLst>
                <a:ext uri="{FF2B5EF4-FFF2-40B4-BE49-F238E27FC236}">
                  <a16:creationId xmlns:a16="http://schemas.microsoft.com/office/drawing/2014/main" id="{A1F8E4F3-A0F7-4610-A33C-9857608D8329}"/>
                </a:ext>
              </a:extLst>
            </p:cNvPr>
            <p:cNvCxnSpPr/>
            <p:nvPr/>
          </p:nvCxnSpPr>
          <p:spPr>
            <a:xfrm>
              <a:off x="4199607" y="4860751"/>
              <a:ext cx="8928992"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B9BB2CB-CD42-40EC-947A-974D414E24F4}"/>
                </a:ext>
              </a:extLst>
            </p:cNvPr>
            <p:cNvSpPr/>
            <p:nvPr/>
          </p:nvSpPr>
          <p:spPr bwMode="gray">
            <a:xfrm>
              <a:off x="2975471" y="4860751"/>
              <a:ext cx="1924338" cy="50405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r>
                <a:rPr lang="en-GB" sz="1200" b="1" dirty="0">
                  <a:solidFill>
                    <a:schemeClr val="tx1"/>
                  </a:solidFill>
                </a:rPr>
                <a:t>July ‘16</a:t>
              </a:r>
              <a:r>
                <a:rPr lang="en-GB" sz="1200" dirty="0">
                  <a:solidFill>
                    <a:schemeClr val="tx1"/>
                  </a:solidFill>
                </a:rPr>
                <a:t> Theresa May becomes Prime Minister</a:t>
              </a:r>
            </a:p>
          </p:txBody>
        </p:sp>
      </p:grpSp>
      <p:grpSp>
        <p:nvGrpSpPr>
          <p:cNvPr id="17" name="Group 16">
            <a:extLst>
              <a:ext uri="{FF2B5EF4-FFF2-40B4-BE49-F238E27FC236}">
                <a16:creationId xmlns:a16="http://schemas.microsoft.com/office/drawing/2014/main" id="{1A4E5362-EE87-4D59-B05C-E187F350349C}"/>
              </a:ext>
            </a:extLst>
          </p:cNvPr>
          <p:cNvGrpSpPr/>
          <p:nvPr/>
        </p:nvGrpSpPr>
        <p:grpSpPr>
          <a:xfrm>
            <a:off x="2984233" y="3962275"/>
            <a:ext cx="10153128" cy="504056"/>
            <a:chOff x="2975471" y="4860751"/>
            <a:chExt cx="10153128" cy="504056"/>
          </a:xfrm>
        </p:grpSpPr>
        <p:cxnSp>
          <p:nvCxnSpPr>
            <p:cNvPr id="18" name="Straight Connector 17">
              <a:extLst>
                <a:ext uri="{FF2B5EF4-FFF2-40B4-BE49-F238E27FC236}">
                  <a16:creationId xmlns:a16="http://schemas.microsoft.com/office/drawing/2014/main" id="{1356D8CD-54DC-4BE0-AEDE-47BFA6837193}"/>
                </a:ext>
              </a:extLst>
            </p:cNvPr>
            <p:cNvCxnSpPr/>
            <p:nvPr/>
          </p:nvCxnSpPr>
          <p:spPr>
            <a:xfrm>
              <a:off x="4199607" y="4860751"/>
              <a:ext cx="8928992"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0C5D50D-13D3-4068-89CA-6DC8A669E224}"/>
                </a:ext>
              </a:extLst>
            </p:cNvPr>
            <p:cNvSpPr/>
            <p:nvPr/>
          </p:nvSpPr>
          <p:spPr bwMode="gray">
            <a:xfrm>
              <a:off x="2975471" y="4860751"/>
              <a:ext cx="1924338" cy="50405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r>
                <a:rPr lang="en-GB" sz="1200" b="1" dirty="0">
                  <a:solidFill>
                    <a:schemeClr val="tx1"/>
                  </a:solidFill>
                </a:rPr>
                <a:t>July ‘19</a:t>
              </a:r>
              <a:r>
                <a:rPr lang="en-GB" sz="1200" dirty="0">
                  <a:solidFill>
                    <a:schemeClr val="tx1"/>
                  </a:solidFill>
                </a:rPr>
                <a:t> Boris Johnson becomes Prime Minister</a:t>
              </a:r>
            </a:p>
          </p:txBody>
        </p:sp>
      </p:grpSp>
      <p:sp>
        <p:nvSpPr>
          <p:cNvPr id="21" name="Title 6">
            <a:extLst>
              <a:ext uri="{FF2B5EF4-FFF2-40B4-BE49-F238E27FC236}">
                <a16:creationId xmlns:a16="http://schemas.microsoft.com/office/drawing/2014/main" id="{22C88948-5F12-4D2B-84EF-EDA9B2193385}"/>
              </a:ext>
            </a:extLst>
          </p:cNvPr>
          <p:cNvSpPr txBox="1">
            <a:spLocks/>
          </p:cNvSpPr>
          <p:nvPr/>
        </p:nvSpPr>
        <p:spPr>
          <a:xfrm>
            <a:off x="497004" y="2527761"/>
            <a:ext cx="4395809" cy="775597"/>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kern="0" dirty="0">
                <a:solidFill>
                  <a:sysClr val="windowText" lastClr="000000"/>
                </a:solidFill>
                <a:latin typeface="Arial"/>
              </a:rPr>
              <a:t>Dissatisfaction with the current government’s dealing with immigration has risen to its highest level under Boris Johnson.</a:t>
            </a:r>
            <a:endParaRPr kumimoji="0" lang="en-GB" sz="2800" b="1" i="0" u="none" strike="noStrike" kern="1200" cap="none" spc="0" normalizeH="0" baseline="0" noProof="0" dirty="0">
              <a:ln>
                <a:noFill/>
              </a:ln>
              <a:solidFill>
                <a:sysClr val="windowText" lastClr="000000"/>
              </a:solidFill>
              <a:effectLst/>
              <a:uLnTx/>
              <a:uFillTx/>
              <a:latin typeface="Arial"/>
              <a:ea typeface="+mj-ea"/>
              <a:cs typeface="+mj-cs"/>
            </a:endParaRPr>
          </a:p>
        </p:txBody>
      </p:sp>
    </p:spTree>
    <p:extLst>
      <p:ext uri="{BB962C8B-B14F-4D97-AF65-F5344CB8AC3E}">
        <p14:creationId xmlns:p14="http://schemas.microsoft.com/office/powerpoint/2010/main" val="536192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Presentation - Cerise">
  <a:themeElements>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1">
            <a:lumMod val="90000"/>
            <a:lumOff val="10000"/>
          </a:schemeClr>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300"/>
          </a:spcBef>
          <a:spcAft>
            <a:spcPts val="300"/>
          </a:spcAft>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spcAft>
            <a:spcPts val="500"/>
          </a:spcAft>
          <a:buClr>
            <a:schemeClr val="bg2"/>
          </a:buClr>
          <a:defRPr sz="2600" dirty="0" err="1" smtClean="0"/>
        </a:defPPr>
      </a:lstStyle>
    </a:txDef>
  </a:objectDefaults>
  <a:extraClrSchemeLst/>
  <a:extLst>
    <a:ext uri="{05A4C25C-085E-4340-85A3-A5531E510DB2}">
      <thm15:themeFamily xmlns:thm15="http://schemas.microsoft.com/office/thememl/2012/main" name="16-9_template_nov2018.potx" id="{5C298833-8F90-44AE-98AF-92B98ADD0BE3}" vid="{3F7D91EC-4AD9-4B05-98CB-B6777FC4BAA4}"/>
    </a:ext>
  </a:extLst>
</a:theme>
</file>

<file path=ppt/theme/theme2.xml><?xml version="1.0" encoding="utf-8"?>
<a:theme xmlns:a="http://schemas.openxmlformats.org/drawingml/2006/main" name="IPSOS - Classical Template - 16x9">
  <a:themeElements>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400"/>
          </a:spcBef>
          <a:spcAft>
            <a:spcPts val="400"/>
          </a:spcAft>
          <a:defRPr sz="1400" dirty="0" smtClean="0"/>
        </a:defPPr>
      </a:lstStyle>
    </a:txDef>
  </a:objectDefaults>
  <a:extraClrSchemeLst/>
  <a:extLst>
    <a:ext uri="{05A4C25C-085E-4340-85A3-A5531E510DB2}">
      <thm15:themeFamily xmlns:thm15="http://schemas.microsoft.com/office/thememl/2012/main" name="detailed_output_template_16x9_uk_ipsos_mori_v1.5.potx" id="{560D690F-74F1-4614-BF7D-9207819612EE}" vid="{3A1A5093-60D3-4EA8-9B9C-673D50502CF0}"/>
    </a:ext>
  </a:ext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16-9_template_jan2019</Template>
  <TotalTime>0</TotalTime>
  <Words>3059</Words>
  <Application>Microsoft Office PowerPoint</Application>
  <PresentationFormat>Custom</PresentationFormat>
  <Paragraphs>259</Paragraphs>
  <Slides>26</Slides>
  <Notes>21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8" baseType="lpstr">
      <vt:lpstr>Arial</vt:lpstr>
      <vt:lpstr>Arial Black</vt:lpstr>
      <vt:lpstr>Calibri</vt:lpstr>
      <vt:lpstr>Geomanist Light</vt:lpstr>
      <vt:lpstr>HelveticaNeueLT Std Lt Cn</vt:lpstr>
      <vt:lpstr>ITC Avant Garde Std Md</vt:lpstr>
      <vt:lpstr>Segoe UI</vt:lpstr>
      <vt:lpstr>Segoe UI Light</vt:lpstr>
      <vt:lpstr>Wingdings</vt:lpstr>
      <vt:lpstr>Presentation - Cerise</vt:lpstr>
      <vt:lpstr>IPSOS - Classical Template - 16x9</vt:lpstr>
      <vt:lpstr>Diapositive think-cell</vt:lpstr>
      <vt:lpstr>Attitudes towards immigration</vt:lpstr>
      <vt:lpstr>Technical note</vt:lpstr>
      <vt:lpstr>Immigration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Refugees and asylum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2019-01-15T11:13:52Z</dcterms:created>
  <dcterms:modified xsi:type="dcterms:W3CDTF">2022-03-11T12:58:12Z</dcterms:modified>
</cp:coreProperties>
</file>